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8" r:id="rId3"/>
    <p:sldId id="270" r:id="rId4"/>
    <p:sldId id="271" r:id="rId5"/>
    <p:sldId id="272" r:id="rId6"/>
    <p:sldId id="267" r:id="rId7"/>
    <p:sldId id="260" r:id="rId8"/>
    <p:sldId id="261" r:id="rId9"/>
    <p:sldId id="262" r:id="rId10"/>
    <p:sldId id="263" r:id="rId11"/>
    <p:sldId id="264" r:id="rId12"/>
    <p:sldId id="265" r:id="rId13"/>
    <p:sldId id="276" r:id="rId14"/>
    <p:sldId id="274" r:id="rId15"/>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F13B0-1066-9244-8F22-BFDE29A9F825}" type="doc">
      <dgm:prSet loTypeId="urn:microsoft.com/office/officeart/2005/8/layout/matrix1" loCatId="" qsTypeId="urn:microsoft.com/office/officeart/2005/8/quickstyle/3D3" qsCatId="3D" csTypeId="urn:microsoft.com/office/officeart/2005/8/colors/colorful3" csCatId="colorful" phldr="1"/>
      <dgm:spPr/>
      <dgm:t>
        <a:bodyPr/>
        <a:lstStyle/>
        <a:p>
          <a:endParaRPr lang="nb-NO"/>
        </a:p>
      </dgm:t>
    </dgm:pt>
    <dgm:pt modelId="{9E906F1E-0CEA-9349-9EA6-E2A724A89811}">
      <dgm:prSet phldrT="[Tekst]"/>
      <dgm:spPr/>
      <dgm:t>
        <a:bodyPr/>
        <a:lstStyle/>
        <a:p>
          <a:r>
            <a:rPr lang="nb-NO" dirty="0">
              <a:solidFill>
                <a:schemeClr val="accent4">
                  <a:lumMod val="75000"/>
                </a:schemeClr>
              </a:solidFill>
              <a:latin typeface="Bradley Hand Bold"/>
              <a:cs typeface="Bradley Hand Bold"/>
            </a:rPr>
            <a:t>Kroppen er min!</a:t>
          </a:r>
        </a:p>
      </dgm:t>
    </dgm:pt>
    <dgm:pt modelId="{41D30BCB-926D-2C4C-A8AF-31562DA5078C}" type="parTrans" cxnId="{E996C946-9D82-C945-AF53-DFA18C664756}">
      <dgm:prSet/>
      <dgm:spPr/>
      <dgm:t>
        <a:bodyPr/>
        <a:lstStyle/>
        <a:p>
          <a:endParaRPr lang="nb-NO"/>
        </a:p>
      </dgm:t>
    </dgm:pt>
    <dgm:pt modelId="{763B05AC-8463-FA4A-8B41-0C28E37BCD63}" type="sibTrans" cxnId="{E996C946-9D82-C945-AF53-DFA18C664756}">
      <dgm:prSet/>
      <dgm:spPr/>
      <dgm:t>
        <a:bodyPr/>
        <a:lstStyle/>
        <a:p>
          <a:endParaRPr lang="nb-NO"/>
        </a:p>
      </dgm:t>
    </dgm:pt>
    <dgm:pt modelId="{2DAD7C59-B863-0B4D-B2E1-EFA0652037C3}">
      <dgm:prSet phldrT="[Tekst]"/>
      <dgm:spPr/>
      <dgm:t>
        <a:bodyPr/>
        <a:lstStyle/>
        <a:p>
          <a:r>
            <a:rPr lang="nb-NO" dirty="0"/>
            <a:t>Grenser</a:t>
          </a:r>
        </a:p>
      </dgm:t>
    </dgm:pt>
    <dgm:pt modelId="{C891D3CA-BC4A-9948-9142-E44144522D18}" type="parTrans" cxnId="{D7D19C8C-99FD-C34E-A32A-2D417543D9CA}">
      <dgm:prSet/>
      <dgm:spPr/>
      <dgm:t>
        <a:bodyPr/>
        <a:lstStyle/>
        <a:p>
          <a:endParaRPr lang="nb-NO"/>
        </a:p>
      </dgm:t>
    </dgm:pt>
    <dgm:pt modelId="{086628DD-FB6F-304C-AFDC-16D22DEB8D72}" type="sibTrans" cxnId="{D7D19C8C-99FD-C34E-A32A-2D417543D9CA}">
      <dgm:prSet/>
      <dgm:spPr/>
      <dgm:t>
        <a:bodyPr/>
        <a:lstStyle/>
        <a:p>
          <a:endParaRPr lang="nb-NO"/>
        </a:p>
      </dgm:t>
    </dgm:pt>
    <dgm:pt modelId="{724955B5-BF1D-EF4A-89FA-F0D6B05A1FAC}">
      <dgm:prSet phldrT="[Tekst]"/>
      <dgm:spPr/>
      <dgm:t>
        <a:bodyPr/>
        <a:lstStyle/>
        <a:p>
          <a:r>
            <a:rPr lang="nb-NO" dirty="0"/>
            <a:t>Hvem bestemmer</a:t>
          </a:r>
        </a:p>
      </dgm:t>
    </dgm:pt>
    <dgm:pt modelId="{25DC9679-D150-C143-9337-441C7A0B96CA}" type="parTrans" cxnId="{4D75C9FB-1741-FC45-94E8-DE014F9BB0D5}">
      <dgm:prSet/>
      <dgm:spPr/>
      <dgm:t>
        <a:bodyPr/>
        <a:lstStyle/>
        <a:p>
          <a:endParaRPr lang="nb-NO"/>
        </a:p>
      </dgm:t>
    </dgm:pt>
    <dgm:pt modelId="{C284F20A-036D-7343-AD76-D8B201922C31}" type="sibTrans" cxnId="{4D75C9FB-1741-FC45-94E8-DE014F9BB0D5}">
      <dgm:prSet/>
      <dgm:spPr/>
      <dgm:t>
        <a:bodyPr/>
        <a:lstStyle/>
        <a:p>
          <a:endParaRPr lang="nb-NO"/>
        </a:p>
      </dgm:t>
    </dgm:pt>
    <dgm:pt modelId="{3261CD06-04F3-CE4C-91F5-2112FEB8E1D1}">
      <dgm:prSet phldrT="[Tekst]"/>
      <dgm:spPr/>
      <dgm:t>
        <a:bodyPr/>
        <a:lstStyle/>
        <a:p>
          <a:r>
            <a:rPr lang="nb-NO" dirty="0"/>
            <a:t>Hemmeligheter</a:t>
          </a:r>
        </a:p>
      </dgm:t>
    </dgm:pt>
    <dgm:pt modelId="{55BA9CC1-3FEF-4E46-97F4-23CA0E8F9C37}" type="parTrans" cxnId="{143AC19F-43F4-034B-A907-F0997E2E680C}">
      <dgm:prSet/>
      <dgm:spPr/>
      <dgm:t>
        <a:bodyPr/>
        <a:lstStyle/>
        <a:p>
          <a:endParaRPr lang="nb-NO"/>
        </a:p>
      </dgm:t>
    </dgm:pt>
    <dgm:pt modelId="{96F3E2A1-57E4-D940-A7AD-A9B6F7F906F7}" type="sibTrans" cxnId="{143AC19F-43F4-034B-A907-F0997E2E680C}">
      <dgm:prSet/>
      <dgm:spPr/>
      <dgm:t>
        <a:bodyPr/>
        <a:lstStyle/>
        <a:p>
          <a:endParaRPr lang="nb-NO"/>
        </a:p>
      </dgm:t>
    </dgm:pt>
    <dgm:pt modelId="{CF411F48-CF38-274A-A072-83E6E645287E}">
      <dgm:prSet phldrT="[Tekst]"/>
      <dgm:spPr/>
      <dgm:t>
        <a:bodyPr/>
        <a:lstStyle/>
        <a:p>
          <a:r>
            <a:rPr lang="nb-NO" dirty="0"/>
            <a:t>Si det til noen</a:t>
          </a:r>
        </a:p>
      </dgm:t>
    </dgm:pt>
    <dgm:pt modelId="{BC9F8E59-7BCE-9040-83B6-D0D5BD2967C4}" type="parTrans" cxnId="{FC47F40D-A4C8-3448-891C-6E706C105A0C}">
      <dgm:prSet/>
      <dgm:spPr/>
      <dgm:t>
        <a:bodyPr/>
        <a:lstStyle/>
        <a:p>
          <a:endParaRPr lang="nb-NO"/>
        </a:p>
      </dgm:t>
    </dgm:pt>
    <dgm:pt modelId="{21F768DC-52A7-934C-B372-A13E7B8E50D6}" type="sibTrans" cxnId="{FC47F40D-A4C8-3448-891C-6E706C105A0C}">
      <dgm:prSet/>
      <dgm:spPr/>
      <dgm:t>
        <a:bodyPr/>
        <a:lstStyle/>
        <a:p>
          <a:endParaRPr lang="nb-NO"/>
        </a:p>
      </dgm:t>
    </dgm:pt>
    <dgm:pt modelId="{F9C0D635-2867-0142-99B8-C55350DD1405}" type="pres">
      <dgm:prSet presAssocID="{1A6F13B0-1066-9244-8F22-BFDE29A9F825}" presName="diagram" presStyleCnt="0">
        <dgm:presLayoutVars>
          <dgm:chMax val="1"/>
          <dgm:dir/>
          <dgm:animLvl val="ctr"/>
          <dgm:resizeHandles val="exact"/>
        </dgm:presLayoutVars>
      </dgm:prSet>
      <dgm:spPr/>
    </dgm:pt>
    <dgm:pt modelId="{B0A2BAA6-BA56-F741-90D7-91CB82A323CF}" type="pres">
      <dgm:prSet presAssocID="{1A6F13B0-1066-9244-8F22-BFDE29A9F825}" presName="matrix" presStyleCnt="0"/>
      <dgm:spPr/>
    </dgm:pt>
    <dgm:pt modelId="{F1765C5C-1F04-F740-AFA2-B612C11F3282}" type="pres">
      <dgm:prSet presAssocID="{1A6F13B0-1066-9244-8F22-BFDE29A9F825}" presName="tile1" presStyleLbl="node1" presStyleIdx="0" presStyleCnt="4"/>
      <dgm:spPr/>
    </dgm:pt>
    <dgm:pt modelId="{CD3BCCA8-0409-2A4B-B2B3-A4E1F8622884}" type="pres">
      <dgm:prSet presAssocID="{1A6F13B0-1066-9244-8F22-BFDE29A9F825}" presName="tile1text" presStyleLbl="node1" presStyleIdx="0" presStyleCnt="4">
        <dgm:presLayoutVars>
          <dgm:chMax val="0"/>
          <dgm:chPref val="0"/>
          <dgm:bulletEnabled val="1"/>
        </dgm:presLayoutVars>
      </dgm:prSet>
      <dgm:spPr/>
    </dgm:pt>
    <dgm:pt modelId="{2886144B-42A4-3E4B-91C1-3CA6EB57C396}" type="pres">
      <dgm:prSet presAssocID="{1A6F13B0-1066-9244-8F22-BFDE29A9F825}" presName="tile2" presStyleLbl="node1" presStyleIdx="1" presStyleCnt="4"/>
      <dgm:spPr/>
    </dgm:pt>
    <dgm:pt modelId="{7A7239FD-78E1-F744-AF0E-4B9BE5D26E0A}" type="pres">
      <dgm:prSet presAssocID="{1A6F13B0-1066-9244-8F22-BFDE29A9F825}" presName="tile2text" presStyleLbl="node1" presStyleIdx="1" presStyleCnt="4">
        <dgm:presLayoutVars>
          <dgm:chMax val="0"/>
          <dgm:chPref val="0"/>
          <dgm:bulletEnabled val="1"/>
        </dgm:presLayoutVars>
      </dgm:prSet>
      <dgm:spPr/>
    </dgm:pt>
    <dgm:pt modelId="{D2AAFD4A-BD79-534F-AE28-0607AE5D139F}" type="pres">
      <dgm:prSet presAssocID="{1A6F13B0-1066-9244-8F22-BFDE29A9F825}" presName="tile3" presStyleLbl="node1" presStyleIdx="2" presStyleCnt="4" custLinFactNeighborX="0"/>
      <dgm:spPr/>
    </dgm:pt>
    <dgm:pt modelId="{75784ABF-EAB0-3C4D-B09C-84086C31401A}" type="pres">
      <dgm:prSet presAssocID="{1A6F13B0-1066-9244-8F22-BFDE29A9F825}" presName="tile3text" presStyleLbl="node1" presStyleIdx="2" presStyleCnt="4">
        <dgm:presLayoutVars>
          <dgm:chMax val="0"/>
          <dgm:chPref val="0"/>
          <dgm:bulletEnabled val="1"/>
        </dgm:presLayoutVars>
      </dgm:prSet>
      <dgm:spPr/>
    </dgm:pt>
    <dgm:pt modelId="{CB4D7BD8-0B94-BF42-8B50-3CE3B8AF0CFA}" type="pres">
      <dgm:prSet presAssocID="{1A6F13B0-1066-9244-8F22-BFDE29A9F825}" presName="tile4" presStyleLbl="node1" presStyleIdx="3" presStyleCnt="4" custLinFactNeighborX="0" custLinFactNeighborY="1715"/>
      <dgm:spPr/>
    </dgm:pt>
    <dgm:pt modelId="{0AA87B36-63B3-1944-B4C5-3DDA0CBD96CD}" type="pres">
      <dgm:prSet presAssocID="{1A6F13B0-1066-9244-8F22-BFDE29A9F825}" presName="tile4text" presStyleLbl="node1" presStyleIdx="3" presStyleCnt="4">
        <dgm:presLayoutVars>
          <dgm:chMax val="0"/>
          <dgm:chPref val="0"/>
          <dgm:bulletEnabled val="1"/>
        </dgm:presLayoutVars>
      </dgm:prSet>
      <dgm:spPr/>
    </dgm:pt>
    <dgm:pt modelId="{B55F8649-2047-B142-BEF0-5F2C2008F97F}" type="pres">
      <dgm:prSet presAssocID="{1A6F13B0-1066-9244-8F22-BFDE29A9F825}" presName="centerTile" presStyleLbl="fgShp" presStyleIdx="0" presStyleCnt="1" custScaleX="176040" custScaleY="144090">
        <dgm:presLayoutVars>
          <dgm:chMax val="0"/>
          <dgm:chPref val="0"/>
        </dgm:presLayoutVars>
      </dgm:prSet>
      <dgm:spPr/>
    </dgm:pt>
  </dgm:ptLst>
  <dgm:cxnLst>
    <dgm:cxn modelId="{FC47F40D-A4C8-3448-891C-6E706C105A0C}" srcId="{9E906F1E-0CEA-9349-9EA6-E2A724A89811}" destId="{CF411F48-CF38-274A-A072-83E6E645287E}" srcOrd="3" destOrd="0" parTransId="{BC9F8E59-7BCE-9040-83B6-D0D5BD2967C4}" sibTransId="{21F768DC-52A7-934C-B372-A13E7B8E50D6}"/>
    <dgm:cxn modelId="{B51DF92B-54D9-1249-95FB-D912BF3A0A65}" type="presOf" srcId="{3261CD06-04F3-CE4C-91F5-2112FEB8E1D1}" destId="{D2AAFD4A-BD79-534F-AE28-0607AE5D139F}" srcOrd="0" destOrd="0" presId="urn:microsoft.com/office/officeart/2005/8/layout/matrix1"/>
    <dgm:cxn modelId="{E996C946-9D82-C945-AF53-DFA18C664756}" srcId="{1A6F13B0-1066-9244-8F22-BFDE29A9F825}" destId="{9E906F1E-0CEA-9349-9EA6-E2A724A89811}" srcOrd="0" destOrd="0" parTransId="{41D30BCB-926D-2C4C-A8AF-31562DA5078C}" sibTransId="{763B05AC-8463-FA4A-8B41-0C28E37BCD63}"/>
    <dgm:cxn modelId="{9919386C-E130-C448-83CC-C0F980552A95}" type="presOf" srcId="{2DAD7C59-B863-0B4D-B2E1-EFA0652037C3}" destId="{F1765C5C-1F04-F740-AFA2-B612C11F3282}" srcOrd="0" destOrd="0" presId="urn:microsoft.com/office/officeart/2005/8/layout/matrix1"/>
    <dgm:cxn modelId="{9AC6A951-8CA6-B743-A675-FB303427580D}" type="presOf" srcId="{9E906F1E-0CEA-9349-9EA6-E2A724A89811}" destId="{B55F8649-2047-B142-BEF0-5F2C2008F97F}" srcOrd="0" destOrd="0" presId="urn:microsoft.com/office/officeart/2005/8/layout/matrix1"/>
    <dgm:cxn modelId="{B1E38475-4EE7-1D42-84EB-8460AB2AD5E7}" type="presOf" srcId="{2DAD7C59-B863-0B4D-B2E1-EFA0652037C3}" destId="{CD3BCCA8-0409-2A4B-B2B3-A4E1F8622884}" srcOrd="1" destOrd="0" presId="urn:microsoft.com/office/officeart/2005/8/layout/matrix1"/>
    <dgm:cxn modelId="{4F81575A-6101-4E47-AA7A-710355132F44}" type="presOf" srcId="{CF411F48-CF38-274A-A072-83E6E645287E}" destId="{CB4D7BD8-0B94-BF42-8B50-3CE3B8AF0CFA}" srcOrd="0" destOrd="0" presId="urn:microsoft.com/office/officeart/2005/8/layout/matrix1"/>
    <dgm:cxn modelId="{C895F184-0E02-F342-BE87-271C53EDD743}" type="presOf" srcId="{1A6F13B0-1066-9244-8F22-BFDE29A9F825}" destId="{F9C0D635-2867-0142-99B8-C55350DD1405}" srcOrd="0" destOrd="0" presId="urn:microsoft.com/office/officeart/2005/8/layout/matrix1"/>
    <dgm:cxn modelId="{D7D19C8C-99FD-C34E-A32A-2D417543D9CA}" srcId="{9E906F1E-0CEA-9349-9EA6-E2A724A89811}" destId="{2DAD7C59-B863-0B4D-B2E1-EFA0652037C3}" srcOrd="0" destOrd="0" parTransId="{C891D3CA-BC4A-9948-9142-E44144522D18}" sibTransId="{086628DD-FB6F-304C-AFDC-16D22DEB8D72}"/>
    <dgm:cxn modelId="{F454C098-FDBE-6549-86E3-4A28C050CD20}" type="presOf" srcId="{724955B5-BF1D-EF4A-89FA-F0D6B05A1FAC}" destId="{7A7239FD-78E1-F744-AF0E-4B9BE5D26E0A}" srcOrd="1" destOrd="0" presId="urn:microsoft.com/office/officeart/2005/8/layout/matrix1"/>
    <dgm:cxn modelId="{18E7879E-A20B-F441-AB0A-1629E81A6182}" type="presOf" srcId="{3261CD06-04F3-CE4C-91F5-2112FEB8E1D1}" destId="{75784ABF-EAB0-3C4D-B09C-84086C31401A}" srcOrd="1" destOrd="0" presId="urn:microsoft.com/office/officeart/2005/8/layout/matrix1"/>
    <dgm:cxn modelId="{143AC19F-43F4-034B-A907-F0997E2E680C}" srcId="{9E906F1E-0CEA-9349-9EA6-E2A724A89811}" destId="{3261CD06-04F3-CE4C-91F5-2112FEB8E1D1}" srcOrd="2" destOrd="0" parTransId="{55BA9CC1-3FEF-4E46-97F4-23CA0E8F9C37}" sibTransId="{96F3E2A1-57E4-D940-A7AD-A9B6F7F906F7}"/>
    <dgm:cxn modelId="{FEFE35A0-162B-924E-9B46-8B8966458796}" type="presOf" srcId="{CF411F48-CF38-274A-A072-83E6E645287E}" destId="{0AA87B36-63B3-1944-B4C5-3DDA0CBD96CD}" srcOrd="1" destOrd="0" presId="urn:microsoft.com/office/officeart/2005/8/layout/matrix1"/>
    <dgm:cxn modelId="{C2B5A8A5-1936-3E46-9CB3-857675CBA90F}" type="presOf" srcId="{724955B5-BF1D-EF4A-89FA-F0D6B05A1FAC}" destId="{2886144B-42A4-3E4B-91C1-3CA6EB57C396}" srcOrd="0" destOrd="0" presId="urn:microsoft.com/office/officeart/2005/8/layout/matrix1"/>
    <dgm:cxn modelId="{4D75C9FB-1741-FC45-94E8-DE014F9BB0D5}" srcId="{9E906F1E-0CEA-9349-9EA6-E2A724A89811}" destId="{724955B5-BF1D-EF4A-89FA-F0D6B05A1FAC}" srcOrd="1" destOrd="0" parTransId="{25DC9679-D150-C143-9337-441C7A0B96CA}" sibTransId="{C284F20A-036D-7343-AD76-D8B201922C31}"/>
    <dgm:cxn modelId="{0465E66E-70A8-6942-8E45-95572E24B7B1}" type="presParOf" srcId="{F9C0D635-2867-0142-99B8-C55350DD1405}" destId="{B0A2BAA6-BA56-F741-90D7-91CB82A323CF}" srcOrd="0" destOrd="0" presId="urn:microsoft.com/office/officeart/2005/8/layout/matrix1"/>
    <dgm:cxn modelId="{30D88477-E97F-BF4D-A464-9BE8D43B204E}" type="presParOf" srcId="{B0A2BAA6-BA56-F741-90D7-91CB82A323CF}" destId="{F1765C5C-1F04-F740-AFA2-B612C11F3282}" srcOrd="0" destOrd="0" presId="urn:microsoft.com/office/officeart/2005/8/layout/matrix1"/>
    <dgm:cxn modelId="{B635FED3-A89A-FC4D-B7BB-BF9D1E2ED2CD}" type="presParOf" srcId="{B0A2BAA6-BA56-F741-90D7-91CB82A323CF}" destId="{CD3BCCA8-0409-2A4B-B2B3-A4E1F8622884}" srcOrd="1" destOrd="0" presId="urn:microsoft.com/office/officeart/2005/8/layout/matrix1"/>
    <dgm:cxn modelId="{BB08CFE9-4A3A-0740-8175-C130D8FBADE1}" type="presParOf" srcId="{B0A2BAA6-BA56-F741-90D7-91CB82A323CF}" destId="{2886144B-42A4-3E4B-91C1-3CA6EB57C396}" srcOrd="2" destOrd="0" presId="urn:microsoft.com/office/officeart/2005/8/layout/matrix1"/>
    <dgm:cxn modelId="{7047DA04-C60D-9C42-9BC9-01BF20C86C97}" type="presParOf" srcId="{B0A2BAA6-BA56-F741-90D7-91CB82A323CF}" destId="{7A7239FD-78E1-F744-AF0E-4B9BE5D26E0A}" srcOrd="3" destOrd="0" presId="urn:microsoft.com/office/officeart/2005/8/layout/matrix1"/>
    <dgm:cxn modelId="{69F90876-02F5-5D4C-A59F-0EE244C36032}" type="presParOf" srcId="{B0A2BAA6-BA56-F741-90D7-91CB82A323CF}" destId="{D2AAFD4A-BD79-534F-AE28-0607AE5D139F}" srcOrd="4" destOrd="0" presId="urn:microsoft.com/office/officeart/2005/8/layout/matrix1"/>
    <dgm:cxn modelId="{D3B9DE08-F502-7246-9880-B00403B3E8C0}" type="presParOf" srcId="{B0A2BAA6-BA56-F741-90D7-91CB82A323CF}" destId="{75784ABF-EAB0-3C4D-B09C-84086C31401A}" srcOrd="5" destOrd="0" presId="urn:microsoft.com/office/officeart/2005/8/layout/matrix1"/>
    <dgm:cxn modelId="{B841A972-B845-344B-9796-F05EF5357C87}" type="presParOf" srcId="{B0A2BAA6-BA56-F741-90D7-91CB82A323CF}" destId="{CB4D7BD8-0B94-BF42-8B50-3CE3B8AF0CFA}" srcOrd="6" destOrd="0" presId="urn:microsoft.com/office/officeart/2005/8/layout/matrix1"/>
    <dgm:cxn modelId="{454E03DD-A78A-7B4A-BDA7-369EFECD6C8B}" type="presParOf" srcId="{B0A2BAA6-BA56-F741-90D7-91CB82A323CF}" destId="{0AA87B36-63B3-1944-B4C5-3DDA0CBD96CD}" srcOrd="7" destOrd="0" presId="urn:microsoft.com/office/officeart/2005/8/layout/matrix1"/>
    <dgm:cxn modelId="{2E00BD9B-85AD-304A-BA31-11200F678ED9}" type="presParOf" srcId="{F9C0D635-2867-0142-99B8-C55350DD1405}" destId="{B55F8649-2047-B142-BEF0-5F2C2008F97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65C5C-1F04-F740-AFA2-B612C11F3282}">
      <dsp:nvSpPr>
        <dsp:cNvPr id="0" name=""/>
        <dsp:cNvSpPr/>
      </dsp:nvSpPr>
      <dsp:spPr>
        <a:xfrm rot="16200000">
          <a:off x="868362" y="-868362"/>
          <a:ext cx="2378075" cy="4114800"/>
        </a:xfrm>
        <a:prstGeom prst="round1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nb-NO" sz="4200" kern="1200" dirty="0"/>
            <a:t>Grenser</a:t>
          </a:r>
        </a:p>
      </dsp:txBody>
      <dsp:txXfrm rot="5400000">
        <a:off x="-1" y="1"/>
        <a:ext cx="4114800" cy="1783556"/>
      </dsp:txXfrm>
    </dsp:sp>
    <dsp:sp modelId="{2886144B-42A4-3E4B-91C1-3CA6EB57C396}">
      <dsp:nvSpPr>
        <dsp:cNvPr id="0" name=""/>
        <dsp:cNvSpPr/>
      </dsp:nvSpPr>
      <dsp:spPr>
        <a:xfrm>
          <a:off x="4114800" y="0"/>
          <a:ext cx="4114800" cy="2378075"/>
        </a:xfrm>
        <a:prstGeom prst="round1Rect">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nb-NO" sz="4200" kern="1200" dirty="0"/>
            <a:t>Hvem bestemmer</a:t>
          </a:r>
        </a:p>
      </dsp:txBody>
      <dsp:txXfrm>
        <a:off x="4114800" y="0"/>
        <a:ext cx="4114800" cy="1783556"/>
      </dsp:txXfrm>
    </dsp:sp>
    <dsp:sp modelId="{D2AAFD4A-BD79-534F-AE28-0607AE5D139F}">
      <dsp:nvSpPr>
        <dsp:cNvPr id="0" name=""/>
        <dsp:cNvSpPr/>
      </dsp:nvSpPr>
      <dsp:spPr>
        <a:xfrm rot="10800000">
          <a:off x="0" y="2378075"/>
          <a:ext cx="4114800" cy="2378075"/>
        </a:xfrm>
        <a:prstGeom prst="round1Rect">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nb-NO" sz="4200" kern="1200" dirty="0"/>
            <a:t>Hemmeligheter</a:t>
          </a:r>
        </a:p>
      </dsp:txBody>
      <dsp:txXfrm rot="10800000">
        <a:off x="0" y="2972593"/>
        <a:ext cx="4114800" cy="1783556"/>
      </dsp:txXfrm>
    </dsp:sp>
    <dsp:sp modelId="{CB4D7BD8-0B94-BF42-8B50-3CE3B8AF0CFA}">
      <dsp:nvSpPr>
        <dsp:cNvPr id="0" name=""/>
        <dsp:cNvSpPr/>
      </dsp:nvSpPr>
      <dsp:spPr>
        <a:xfrm rot="5400000">
          <a:off x="4983162" y="1509712"/>
          <a:ext cx="2378075" cy="4114800"/>
        </a:xfrm>
        <a:prstGeom prst="round1Rect">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nb-NO" sz="4200" kern="1200" dirty="0"/>
            <a:t>Si det til noen</a:t>
          </a:r>
        </a:p>
      </dsp:txBody>
      <dsp:txXfrm rot="-5400000">
        <a:off x="4114799" y="2972593"/>
        <a:ext cx="4114800" cy="1783556"/>
      </dsp:txXfrm>
    </dsp:sp>
    <dsp:sp modelId="{B55F8649-2047-B142-BEF0-5F2C2008F97F}">
      <dsp:nvSpPr>
        <dsp:cNvPr id="0" name=""/>
        <dsp:cNvSpPr/>
      </dsp:nvSpPr>
      <dsp:spPr>
        <a:xfrm>
          <a:off x="1941691" y="1521432"/>
          <a:ext cx="4346216" cy="1713284"/>
        </a:xfrm>
        <a:prstGeom prst="roundRect">
          <a:avLst/>
        </a:prstGeom>
        <a:solidFill>
          <a:schemeClr val="accent3">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nb-NO" sz="4200" kern="1200" dirty="0">
              <a:solidFill>
                <a:schemeClr val="accent4">
                  <a:lumMod val="75000"/>
                </a:schemeClr>
              </a:solidFill>
              <a:latin typeface="Bradley Hand Bold"/>
              <a:cs typeface="Bradley Hand Bold"/>
            </a:rPr>
            <a:t>Kroppen er min!</a:t>
          </a:r>
        </a:p>
      </dsp:txBody>
      <dsp:txXfrm>
        <a:off x="2025327" y="1605068"/>
        <a:ext cx="4178944" cy="154601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8763BBBD-6519-6043-8495-54C00F13982F}" type="datetimeFigureOut">
              <a:rPr lang="nb-NO" smtClean="0"/>
              <a:t>28.09.2020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A5F01E8-698B-9646-9086-C0A7A0E50C0B}" type="slidenum">
              <a:rPr lang="nb-NO" smtClean="0"/>
              <a:t>‹#›</a:t>
            </a:fld>
            <a:endParaRPr lang="nb-NO"/>
          </a:p>
        </p:txBody>
      </p:sp>
    </p:spTree>
    <p:extLst>
      <p:ext uri="{BB962C8B-B14F-4D97-AF65-F5344CB8AC3E}">
        <p14:creationId xmlns:p14="http://schemas.microsoft.com/office/powerpoint/2010/main" val="262632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763BBBD-6519-6043-8495-54C00F13982F}" type="datetimeFigureOut">
              <a:rPr lang="nb-NO" smtClean="0"/>
              <a:t>28.09.2020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A5F01E8-698B-9646-9086-C0A7A0E50C0B}" type="slidenum">
              <a:rPr lang="nb-NO" smtClean="0"/>
              <a:t>‹#›</a:t>
            </a:fld>
            <a:endParaRPr lang="nb-NO"/>
          </a:p>
        </p:txBody>
      </p:sp>
    </p:spTree>
    <p:extLst>
      <p:ext uri="{BB962C8B-B14F-4D97-AF65-F5344CB8AC3E}">
        <p14:creationId xmlns:p14="http://schemas.microsoft.com/office/powerpoint/2010/main" val="160843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763BBBD-6519-6043-8495-54C00F13982F}" type="datetimeFigureOut">
              <a:rPr lang="nb-NO" smtClean="0"/>
              <a:t>28.09.2020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A5F01E8-698B-9646-9086-C0A7A0E50C0B}" type="slidenum">
              <a:rPr lang="nb-NO" smtClean="0"/>
              <a:t>‹#›</a:t>
            </a:fld>
            <a:endParaRPr lang="nb-NO"/>
          </a:p>
        </p:txBody>
      </p:sp>
    </p:spTree>
    <p:extLst>
      <p:ext uri="{BB962C8B-B14F-4D97-AF65-F5344CB8AC3E}">
        <p14:creationId xmlns:p14="http://schemas.microsoft.com/office/powerpoint/2010/main" val="4179578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vit ramme">
    <p:bg>
      <p:bgPr>
        <a:solidFill>
          <a:schemeClr val="bg1"/>
        </a:solidFill>
        <a:effectLst/>
      </p:bgPr>
    </p:bg>
    <p:spTree>
      <p:nvGrpSpPr>
        <p:cNvPr id="1" name=""/>
        <p:cNvGrpSpPr/>
        <p:nvPr/>
      </p:nvGrpSpPr>
      <p:grpSpPr>
        <a:xfrm>
          <a:off x="0" y="0"/>
          <a:ext cx="0" cy="0"/>
          <a:chOff x="0" y="0"/>
          <a:chExt cx="0" cy="0"/>
        </a:xfrm>
      </p:grpSpPr>
      <p:cxnSp>
        <p:nvCxnSpPr>
          <p:cNvPr id="5" name="Rett linje 4"/>
          <p:cNvCxnSpPr/>
          <p:nvPr userDrawn="1"/>
        </p:nvCxnSpPr>
        <p:spPr>
          <a:xfrm>
            <a:off x="8893192" y="322760"/>
            <a:ext cx="1" cy="613900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Rett linje 5"/>
          <p:cNvCxnSpPr/>
          <p:nvPr userDrawn="1"/>
        </p:nvCxnSpPr>
        <p:spPr>
          <a:xfrm flipH="1">
            <a:off x="267622" y="322760"/>
            <a:ext cx="1" cy="613900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Rett linje 6"/>
          <p:cNvCxnSpPr/>
          <p:nvPr userDrawn="1"/>
        </p:nvCxnSpPr>
        <p:spPr>
          <a:xfrm flipH="1">
            <a:off x="5752114" y="6461760"/>
            <a:ext cx="3141078"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userDrawn="1"/>
        </p:nvCxnSpPr>
        <p:spPr>
          <a:xfrm flipH="1">
            <a:off x="267621" y="6461760"/>
            <a:ext cx="3141078"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Rett linje 14"/>
          <p:cNvCxnSpPr/>
          <p:nvPr userDrawn="1"/>
        </p:nvCxnSpPr>
        <p:spPr>
          <a:xfrm flipH="1">
            <a:off x="267623" y="322760"/>
            <a:ext cx="8625569"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88761" y="6229107"/>
            <a:ext cx="1366478" cy="470789"/>
          </a:xfrm>
          <a:prstGeom prst="rect">
            <a:avLst/>
          </a:prstGeom>
        </p:spPr>
      </p:pic>
    </p:spTree>
    <p:extLst>
      <p:ext uri="{BB962C8B-B14F-4D97-AF65-F5344CB8AC3E}">
        <p14:creationId xmlns:p14="http://schemas.microsoft.com/office/powerpoint/2010/main" val="154390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763BBBD-6519-6043-8495-54C00F13982F}" type="datetimeFigureOut">
              <a:rPr lang="nb-NO" smtClean="0"/>
              <a:t>28.09.2020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A5F01E8-698B-9646-9086-C0A7A0E50C0B}" type="slidenum">
              <a:rPr lang="nb-NO" smtClean="0"/>
              <a:t>‹#›</a:t>
            </a:fld>
            <a:endParaRPr lang="nb-NO"/>
          </a:p>
        </p:txBody>
      </p:sp>
    </p:spTree>
    <p:extLst>
      <p:ext uri="{BB962C8B-B14F-4D97-AF65-F5344CB8AC3E}">
        <p14:creationId xmlns:p14="http://schemas.microsoft.com/office/powerpoint/2010/main" val="3263055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763BBBD-6519-6043-8495-54C00F13982F}" type="datetimeFigureOut">
              <a:rPr lang="nb-NO" smtClean="0"/>
              <a:t>28.09.2020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A5F01E8-698B-9646-9086-C0A7A0E50C0B}" type="slidenum">
              <a:rPr lang="nb-NO" smtClean="0"/>
              <a:t>‹#›</a:t>
            </a:fld>
            <a:endParaRPr lang="nb-NO"/>
          </a:p>
        </p:txBody>
      </p:sp>
    </p:spTree>
    <p:extLst>
      <p:ext uri="{BB962C8B-B14F-4D97-AF65-F5344CB8AC3E}">
        <p14:creationId xmlns:p14="http://schemas.microsoft.com/office/powerpoint/2010/main" val="340434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763BBBD-6519-6043-8495-54C00F13982F}" type="datetimeFigureOut">
              <a:rPr lang="nb-NO" smtClean="0"/>
              <a:t>28.09.2020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A5F01E8-698B-9646-9086-C0A7A0E50C0B}" type="slidenum">
              <a:rPr lang="nb-NO" smtClean="0"/>
              <a:t>‹#›</a:t>
            </a:fld>
            <a:endParaRPr lang="nb-NO"/>
          </a:p>
        </p:txBody>
      </p:sp>
    </p:spTree>
    <p:extLst>
      <p:ext uri="{BB962C8B-B14F-4D97-AF65-F5344CB8AC3E}">
        <p14:creationId xmlns:p14="http://schemas.microsoft.com/office/powerpoint/2010/main" val="289460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763BBBD-6519-6043-8495-54C00F13982F}" type="datetimeFigureOut">
              <a:rPr lang="nb-NO" smtClean="0"/>
              <a:t>28.09.2020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9A5F01E8-698B-9646-9086-C0A7A0E50C0B}" type="slidenum">
              <a:rPr lang="nb-NO" smtClean="0"/>
              <a:t>‹#›</a:t>
            </a:fld>
            <a:endParaRPr lang="nb-NO"/>
          </a:p>
        </p:txBody>
      </p:sp>
    </p:spTree>
    <p:extLst>
      <p:ext uri="{BB962C8B-B14F-4D97-AF65-F5344CB8AC3E}">
        <p14:creationId xmlns:p14="http://schemas.microsoft.com/office/powerpoint/2010/main" val="215734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763BBBD-6519-6043-8495-54C00F13982F}" type="datetimeFigureOut">
              <a:rPr lang="nb-NO" smtClean="0"/>
              <a:t>28.09.2020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9A5F01E8-698B-9646-9086-C0A7A0E50C0B}" type="slidenum">
              <a:rPr lang="nb-NO" smtClean="0"/>
              <a:t>‹#›</a:t>
            </a:fld>
            <a:endParaRPr lang="nb-NO"/>
          </a:p>
        </p:txBody>
      </p:sp>
    </p:spTree>
    <p:extLst>
      <p:ext uri="{BB962C8B-B14F-4D97-AF65-F5344CB8AC3E}">
        <p14:creationId xmlns:p14="http://schemas.microsoft.com/office/powerpoint/2010/main" val="350032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763BBBD-6519-6043-8495-54C00F13982F}" type="datetimeFigureOut">
              <a:rPr lang="nb-NO" smtClean="0"/>
              <a:t>28.09.2020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9A5F01E8-698B-9646-9086-C0A7A0E50C0B}" type="slidenum">
              <a:rPr lang="nb-NO" smtClean="0"/>
              <a:t>‹#›</a:t>
            </a:fld>
            <a:endParaRPr lang="nb-NO"/>
          </a:p>
        </p:txBody>
      </p:sp>
    </p:spTree>
    <p:extLst>
      <p:ext uri="{BB962C8B-B14F-4D97-AF65-F5344CB8AC3E}">
        <p14:creationId xmlns:p14="http://schemas.microsoft.com/office/powerpoint/2010/main" val="352308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763BBBD-6519-6043-8495-54C00F13982F}" type="datetimeFigureOut">
              <a:rPr lang="nb-NO" smtClean="0"/>
              <a:t>28.09.2020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A5F01E8-698B-9646-9086-C0A7A0E50C0B}" type="slidenum">
              <a:rPr lang="nb-NO" smtClean="0"/>
              <a:t>‹#›</a:t>
            </a:fld>
            <a:endParaRPr lang="nb-NO"/>
          </a:p>
        </p:txBody>
      </p:sp>
    </p:spTree>
    <p:extLst>
      <p:ext uri="{BB962C8B-B14F-4D97-AF65-F5344CB8AC3E}">
        <p14:creationId xmlns:p14="http://schemas.microsoft.com/office/powerpoint/2010/main" val="4067116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763BBBD-6519-6043-8495-54C00F13982F}" type="datetimeFigureOut">
              <a:rPr lang="nb-NO" smtClean="0"/>
              <a:t>28.09.2020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A5F01E8-698B-9646-9086-C0A7A0E50C0B}" type="slidenum">
              <a:rPr lang="nb-NO" smtClean="0"/>
              <a:t>‹#›</a:t>
            </a:fld>
            <a:endParaRPr lang="nb-NO"/>
          </a:p>
        </p:txBody>
      </p:sp>
    </p:spTree>
    <p:extLst>
      <p:ext uri="{BB962C8B-B14F-4D97-AF65-F5344CB8AC3E}">
        <p14:creationId xmlns:p14="http://schemas.microsoft.com/office/powerpoint/2010/main" val="305438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3BBBD-6519-6043-8495-54C00F13982F}" type="datetimeFigureOut">
              <a:rPr lang="nb-NO" smtClean="0"/>
              <a:t>28.09.2020</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F01E8-698B-9646-9086-C0A7A0E50C0B}" type="slidenum">
              <a:rPr lang="nb-NO" smtClean="0"/>
              <a:t>‹#›</a:t>
            </a:fld>
            <a:endParaRPr lang="nb-NO"/>
          </a:p>
        </p:txBody>
      </p:sp>
    </p:spTree>
    <p:extLst>
      <p:ext uri="{BB962C8B-B14F-4D97-AF65-F5344CB8AC3E}">
        <p14:creationId xmlns:p14="http://schemas.microsoft.com/office/powerpoint/2010/main" val="1289513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v.nrksuper.no/serie/overgrep/MSUE10003117/sesong-2/episode-2"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stretch>
            <a:fillRect/>
          </a:stretch>
        </p:blipFill>
        <p:spPr>
          <a:xfrm>
            <a:off x="-42267" y="1"/>
            <a:ext cx="9186267" cy="6858000"/>
          </a:xfrm>
          <a:prstGeom prst="rect">
            <a:avLst/>
          </a:prstGeom>
        </p:spPr>
      </p:pic>
      <p:sp>
        <p:nvSpPr>
          <p:cNvPr id="4" name="Rektangel 3"/>
          <p:cNvSpPr/>
          <p:nvPr/>
        </p:nvSpPr>
        <p:spPr>
          <a:xfrm>
            <a:off x="-42267" y="5411450"/>
            <a:ext cx="9186267" cy="830997"/>
          </a:xfrm>
          <a:prstGeom prst="rect">
            <a:avLst/>
          </a:prstGeom>
          <a:solidFill>
            <a:schemeClr val="accent6">
              <a:lumMod val="60000"/>
              <a:lumOff val="40000"/>
            </a:schemeClr>
          </a:solidFill>
        </p:spPr>
        <p:txBody>
          <a:bodyPr wrap="square">
            <a:spAutoFit/>
          </a:bodyPr>
          <a:lstStyle/>
          <a:p>
            <a:pPr algn="ctr"/>
            <a:r>
              <a:rPr lang="nb-NO" sz="2400" dirty="0">
                <a:solidFill>
                  <a:schemeClr val="accent6">
                    <a:lumMod val="50000"/>
                  </a:schemeClr>
                </a:solidFill>
                <a:latin typeface="+mj-lt"/>
                <a:cs typeface="Baskerville"/>
              </a:rPr>
              <a:t>KROPPEN ER MIN!</a:t>
            </a:r>
          </a:p>
          <a:p>
            <a:pPr algn="ctr"/>
            <a:r>
              <a:rPr lang="nb-NO" sz="2400" dirty="0">
                <a:solidFill>
                  <a:schemeClr val="accent6">
                    <a:lumMod val="50000"/>
                  </a:schemeClr>
                </a:solidFill>
                <a:latin typeface="+mj-lt"/>
                <a:cs typeface="Baskerville"/>
              </a:rPr>
              <a:t>Siri Søftestad og Inger Lise Andersen</a:t>
            </a:r>
          </a:p>
        </p:txBody>
      </p:sp>
    </p:spTree>
    <p:extLst>
      <p:ext uri="{BB962C8B-B14F-4D97-AF65-F5344CB8AC3E}">
        <p14:creationId xmlns:p14="http://schemas.microsoft.com/office/powerpoint/2010/main" val="348018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r>
              <a:rPr lang="nb-NO" sz="3600" dirty="0">
                <a:solidFill>
                  <a:schemeClr val="accent1">
                    <a:lumMod val="75000"/>
                  </a:schemeClr>
                </a:solidFill>
              </a:rPr>
              <a:t>Samling 2: Hvem bestemmer</a:t>
            </a:r>
          </a:p>
        </p:txBody>
      </p:sp>
      <p:sp>
        <p:nvSpPr>
          <p:cNvPr id="6" name="Plassholder for innhold 5"/>
          <p:cNvSpPr>
            <a:spLocks noGrp="1"/>
          </p:cNvSpPr>
          <p:nvPr>
            <p:ph idx="1"/>
          </p:nvPr>
        </p:nvSpPr>
        <p:spPr>
          <a:xfrm>
            <a:off x="457200" y="1255890"/>
            <a:ext cx="8229600" cy="5207000"/>
          </a:xfrm>
        </p:spPr>
        <p:txBody>
          <a:bodyPr>
            <a:noAutofit/>
          </a:bodyPr>
          <a:lstStyle/>
          <a:p>
            <a:pPr marL="0" indent="0">
              <a:lnSpc>
                <a:spcPct val="110000"/>
              </a:lnSpc>
              <a:buNone/>
            </a:pPr>
            <a:r>
              <a:rPr lang="nb-NO" sz="1800" dirty="0">
                <a:solidFill>
                  <a:schemeClr val="accent1">
                    <a:lumMod val="75000"/>
                  </a:schemeClr>
                </a:solidFill>
              </a:rPr>
              <a:t>Mål: A: Barna skal skjønne at de bestemmer over sin egen kropp.</a:t>
            </a:r>
          </a:p>
          <a:p>
            <a:pPr marL="0" indent="0">
              <a:lnSpc>
                <a:spcPct val="110000"/>
              </a:lnSpc>
              <a:buNone/>
            </a:pPr>
            <a:r>
              <a:rPr lang="nb-NO" sz="1800" dirty="0">
                <a:solidFill>
                  <a:schemeClr val="accent1">
                    <a:lumMod val="75000"/>
                  </a:schemeClr>
                </a:solidFill>
              </a:rPr>
              <a:t>         B: Barna skal lære respekt for egne og andres grenser </a:t>
            </a:r>
            <a:endParaRPr lang="nb-NO" sz="1800" dirty="0">
              <a:solidFill>
                <a:srgbClr val="376092"/>
              </a:solidFill>
            </a:endParaRPr>
          </a:p>
          <a:p>
            <a:pPr>
              <a:lnSpc>
                <a:spcPct val="110000"/>
              </a:lnSpc>
            </a:pPr>
            <a:r>
              <a:rPr lang="nb-NO" sz="1800" dirty="0"/>
              <a:t>Ta opp tråden fra sist. Evt. ta utgangspunkt i </a:t>
            </a:r>
            <a:r>
              <a:rPr lang="nb-NO" sz="1800" dirty="0" err="1"/>
              <a:t>prod</a:t>
            </a:r>
            <a:r>
              <a:rPr lang="nb-NO" sz="1800" dirty="0"/>
              <a:t>. fra aktiviteten + Samtale.</a:t>
            </a:r>
          </a:p>
          <a:p>
            <a:pPr marL="0" indent="0">
              <a:lnSpc>
                <a:spcPct val="110000"/>
              </a:lnSpc>
              <a:buNone/>
            </a:pPr>
            <a:r>
              <a:rPr lang="nb-NO" sz="1800" dirty="0"/>
              <a:t>       evt. vis animasjonsfilmen fra </a:t>
            </a:r>
            <a:r>
              <a:rPr lang="nb-NO" sz="1800" dirty="0" err="1"/>
              <a:t>Nrk</a:t>
            </a:r>
            <a:r>
              <a:rPr lang="nb-NO" sz="1800" dirty="0"/>
              <a:t> </a:t>
            </a:r>
            <a:r>
              <a:rPr lang="nb-NO" sz="1800" dirty="0" err="1"/>
              <a:t>Supernytt</a:t>
            </a:r>
            <a:r>
              <a:rPr lang="nb-NO" sz="1800" dirty="0"/>
              <a:t> </a:t>
            </a:r>
            <a:r>
              <a:rPr lang="nb-NO" sz="1800" i="1" dirty="0"/>
              <a:t>Kroppen min eier jeg</a:t>
            </a:r>
            <a:r>
              <a:rPr lang="nb-NO" sz="1800" dirty="0"/>
              <a:t>. Episode 2:5.</a:t>
            </a:r>
          </a:p>
          <a:p>
            <a:pPr>
              <a:lnSpc>
                <a:spcPct val="110000"/>
              </a:lnSpc>
            </a:pPr>
            <a:r>
              <a:rPr lang="nb-NO" sz="1800" dirty="0"/>
              <a:t>Hvem bestemmer? I landet – i barnehagen – hjemme – over deg – over kroppen din? Inviter til samtale etter hvert punkt.</a:t>
            </a:r>
          </a:p>
          <a:p>
            <a:pPr>
              <a:lnSpc>
                <a:spcPct val="110000"/>
              </a:lnSpc>
            </a:pPr>
            <a:r>
              <a:rPr lang="nb-NO" sz="1800" dirty="0"/>
              <a:t>Hva bestemmer du? La barna komme med forslag først. </a:t>
            </a:r>
          </a:p>
          <a:p>
            <a:pPr>
              <a:lnSpc>
                <a:spcPct val="110000"/>
              </a:lnSpc>
            </a:pPr>
            <a:r>
              <a:rPr lang="nb-NO" sz="1800" dirty="0"/>
              <a:t>Er det noe du ikke kan bestemme over kroppen? Barnas forslag først. Voksne supplerer/spør: a) Bæsja i buksa- da må voksne skifte og vaske b) Store sår,  brukket beinet/armen, medisin i rompa, medisin som smaker ekkelt, ta tempen </a:t>
            </a:r>
          </a:p>
          <a:p>
            <a:pPr marL="0" indent="0">
              <a:lnSpc>
                <a:spcPct val="110000"/>
              </a:lnSpc>
              <a:buNone/>
            </a:pPr>
            <a:r>
              <a:rPr lang="nb-NO" sz="1800" dirty="0"/>
              <a:t>           = doktoren/andre voksne c) tannpuss og tannlegen</a:t>
            </a:r>
          </a:p>
          <a:p>
            <a:pPr>
              <a:lnSpc>
                <a:spcPct val="110000"/>
              </a:lnSpc>
            </a:pPr>
            <a:r>
              <a:rPr lang="nb-NO" sz="1800" dirty="0"/>
              <a:t>Vise </a:t>
            </a:r>
            <a:r>
              <a:rPr lang="nb-NO" sz="1800" dirty="0" err="1"/>
              <a:t>NRKSupernytt</a:t>
            </a:r>
            <a:r>
              <a:rPr lang="nb-NO" sz="1800" dirty="0"/>
              <a:t>-filen </a:t>
            </a:r>
            <a:r>
              <a:rPr lang="nb-NO" sz="1800" i="1" dirty="0"/>
              <a:t>Kroppen min eier jeg. </a:t>
            </a:r>
            <a:r>
              <a:rPr lang="nb-NO" sz="1800" dirty="0"/>
              <a:t>Episode 3:5. Samtale.</a:t>
            </a:r>
          </a:p>
          <a:p>
            <a:pPr>
              <a:lnSpc>
                <a:spcPct val="110000"/>
              </a:lnSpc>
            </a:pPr>
            <a:r>
              <a:rPr lang="nb-NO" sz="1800" dirty="0"/>
              <a:t>Hva er lov/ ikke lov og hvorfor? Engasjer barna. Voksne supplerer ved behov: Slå, sparke, ta på tissen. Følg opp alle forslag med ”Hvorfor?”</a:t>
            </a:r>
          </a:p>
          <a:p>
            <a:pPr marL="0" indent="0" algn="ctr">
              <a:lnSpc>
                <a:spcPct val="110000"/>
              </a:lnSpc>
              <a:buNone/>
            </a:pPr>
            <a:r>
              <a:rPr lang="nb-NO" sz="1800" dirty="0">
                <a:solidFill>
                  <a:srgbClr val="376092"/>
                </a:solidFill>
              </a:rPr>
              <a:t>Felles aktivitet</a:t>
            </a:r>
            <a:endParaRPr lang="nb-NO" sz="1800" dirty="0"/>
          </a:p>
        </p:txBody>
      </p:sp>
      <p:sp>
        <p:nvSpPr>
          <p:cNvPr id="4" name="Plassholder for bunntekst 3"/>
          <p:cNvSpPr>
            <a:spLocks noGrp="1"/>
          </p:cNvSpPr>
          <p:nvPr>
            <p:ph type="ftr" sz="quarter" idx="11"/>
          </p:nvPr>
        </p:nvSpPr>
        <p:spPr>
          <a:xfrm>
            <a:off x="2102555" y="6356350"/>
            <a:ext cx="4205111" cy="365125"/>
          </a:xfrm>
        </p:spPr>
        <p:txBody>
          <a:bodyPr/>
          <a:lstStyle/>
          <a:p>
            <a:r>
              <a:rPr lang="nb-NO"/>
              <a:t>© Læringsverkstedet AS, Inger Lise Andersen &amp; Siri Søftestad</a:t>
            </a:r>
            <a:endParaRPr lang="nb-NO" dirty="0"/>
          </a:p>
        </p:txBody>
      </p:sp>
    </p:spTree>
    <p:extLst>
      <p:ext uri="{BB962C8B-B14F-4D97-AF65-F5344CB8AC3E}">
        <p14:creationId xmlns:p14="http://schemas.microsoft.com/office/powerpoint/2010/main" val="372567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457200" y="-106362"/>
            <a:ext cx="8229600" cy="1143000"/>
          </a:xfrm>
        </p:spPr>
        <p:txBody>
          <a:bodyPr>
            <a:normAutofit/>
          </a:bodyPr>
          <a:lstStyle/>
          <a:p>
            <a:r>
              <a:rPr lang="nb-NO" sz="3600" dirty="0">
                <a:solidFill>
                  <a:schemeClr val="tx2">
                    <a:lumMod val="60000"/>
                    <a:lumOff val="40000"/>
                  </a:schemeClr>
                </a:solidFill>
              </a:rPr>
              <a:t>Samling 3: Hemmeligheter</a:t>
            </a:r>
          </a:p>
        </p:txBody>
      </p:sp>
      <p:sp>
        <p:nvSpPr>
          <p:cNvPr id="6" name="Plassholder for innhold 5"/>
          <p:cNvSpPr>
            <a:spLocks noGrp="1"/>
          </p:cNvSpPr>
          <p:nvPr>
            <p:ph idx="1"/>
          </p:nvPr>
        </p:nvSpPr>
        <p:spPr>
          <a:xfrm>
            <a:off x="457200" y="747889"/>
            <a:ext cx="8229600" cy="6364111"/>
          </a:xfrm>
        </p:spPr>
        <p:txBody>
          <a:bodyPr>
            <a:normAutofit/>
          </a:bodyPr>
          <a:lstStyle/>
          <a:p>
            <a:pPr marL="0" indent="0">
              <a:lnSpc>
                <a:spcPct val="80000"/>
              </a:lnSpc>
              <a:buNone/>
            </a:pPr>
            <a:r>
              <a:rPr lang="nb-NO" sz="1800" dirty="0">
                <a:solidFill>
                  <a:srgbClr val="558ED5"/>
                </a:solidFill>
              </a:rPr>
              <a:t>Mål: </a:t>
            </a:r>
          </a:p>
          <a:p>
            <a:pPr marL="514350" indent="-514350">
              <a:lnSpc>
                <a:spcPct val="80000"/>
              </a:lnSpc>
              <a:buAutoNum type="alphaUcParenR"/>
            </a:pPr>
            <a:r>
              <a:rPr lang="nb-NO" sz="1800" dirty="0">
                <a:solidFill>
                  <a:srgbClr val="558ED5"/>
                </a:solidFill>
              </a:rPr>
              <a:t>Barna skal få innsikt i forskjellen på gode og vonde hemmeligheter</a:t>
            </a:r>
          </a:p>
          <a:p>
            <a:pPr marL="457200" indent="-457200">
              <a:lnSpc>
                <a:spcPct val="80000"/>
              </a:lnSpc>
              <a:buAutoNum type="alphaUcParenR" startAt="2"/>
            </a:pPr>
            <a:r>
              <a:rPr lang="nb-NO" sz="1800" dirty="0">
                <a:solidFill>
                  <a:srgbClr val="558ED5"/>
                </a:solidFill>
              </a:rPr>
              <a:t> Barna skal bli kjent med hvordan ulike følelser opptrer i kroppen</a:t>
            </a:r>
          </a:p>
          <a:p>
            <a:pPr>
              <a:lnSpc>
                <a:spcPct val="80000"/>
              </a:lnSpc>
            </a:pPr>
            <a:r>
              <a:rPr lang="nb-NO" sz="1800" dirty="0"/>
              <a:t>Ta opp tråden fra sist. Samtale. Evt. vise </a:t>
            </a:r>
            <a:r>
              <a:rPr lang="nb-NO" sz="1800" i="1" dirty="0"/>
              <a:t>Kroppen min eier jeg. </a:t>
            </a:r>
            <a:r>
              <a:rPr lang="nb-NO" sz="1800" dirty="0"/>
              <a:t>Episode 3:5.</a:t>
            </a:r>
            <a:endParaRPr lang="nb-NO" sz="1800" dirty="0">
              <a:solidFill>
                <a:srgbClr val="558ED5"/>
              </a:solidFill>
            </a:endParaRPr>
          </a:p>
          <a:p>
            <a:r>
              <a:rPr lang="nb-NO" sz="1800" dirty="0"/>
              <a:t>Hva er gode hemmeligheter: Engasjer barna i å komme med forslag. Suppler ved behov: eks. Bursdagspresang til mamma, gleder deg til å overraske. </a:t>
            </a:r>
          </a:p>
          <a:p>
            <a:r>
              <a:rPr lang="nb-NO" sz="1800" dirty="0"/>
              <a:t>Hvordan kjennes det ut i kroppen å ha gode hemmeligheter?  Engasjer barna til å fortelle. Suppler ved behov, knytt til følelse: Får lyst til å si det. Kiler litt i kroppen. </a:t>
            </a:r>
          </a:p>
          <a:p>
            <a:r>
              <a:rPr lang="nb-NO" sz="1800" dirty="0"/>
              <a:t>Hva er vonde hemmeligheter</a:t>
            </a:r>
            <a:r>
              <a:rPr lang="nb-NO" sz="1800" dirty="0">
                <a:solidFill>
                  <a:srgbClr val="000000"/>
                </a:solidFill>
              </a:rPr>
              <a:t>. Forklar enkelt. Ikke </a:t>
            </a:r>
            <a:r>
              <a:rPr lang="nb-NO" sz="1800" dirty="0"/>
              <a:t>lov, det vet alle voksne. Men noen prøver å lure deg til at det er greit. Det er ikke lett for barn å vite, derfor snakker vi om det i dag. Hvordan kjennes det ut å ha vonde hemmeligheter (vonde følelser og vondt i kroppen). Først barns initiativ. Suppler ved behov:  eks. som en sort klump i magen,  som en ballong i brystet, som bare blir større og større. </a:t>
            </a:r>
          </a:p>
          <a:p>
            <a:r>
              <a:rPr lang="nb-NO" sz="1800" dirty="0"/>
              <a:t>Er det noen av dere som har hatt vonde hemmeligheter? Gi kort respons og følg opp etter gruppesamlinga.</a:t>
            </a:r>
          </a:p>
          <a:p>
            <a:r>
              <a:rPr lang="nb-NO" sz="1800" dirty="0" err="1"/>
              <a:t>Mix</a:t>
            </a:r>
            <a:r>
              <a:rPr lang="nb-NO" sz="1800" dirty="0"/>
              <a:t>: Kan gode mennesker gjør vonde handlinger som gir blandede/vonde følelser? Det kan begynne som noe bra/gøy, men så blir det ikke greit etter hvert. Da har det plutselig blitt en vond hemmelighet.</a:t>
            </a:r>
          </a:p>
          <a:p>
            <a:pPr marL="0" indent="0" algn="ctr">
              <a:buNone/>
            </a:pPr>
            <a:r>
              <a:rPr lang="nb-NO" sz="1800" dirty="0">
                <a:solidFill>
                  <a:srgbClr val="558ED5"/>
                </a:solidFill>
              </a:rPr>
              <a:t>Felles aktivitet</a:t>
            </a:r>
            <a:endParaRPr lang="nb-NO" sz="1800" dirty="0">
              <a:solidFill>
                <a:schemeClr val="tx2">
                  <a:lumMod val="60000"/>
                  <a:lumOff val="40000"/>
                </a:schemeClr>
              </a:solidFill>
            </a:endParaRPr>
          </a:p>
          <a:p>
            <a:endParaRPr lang="nb-NO" sz="1600" dirty="0"/>
          </a:p>
          <a:p>
            <a:pPr marL="0" indent="0">
              <a:buNone/>
            </a:pPr>
            <a:endParaRPr lang="nb-NO" sz="1600" dirty="0"/>
          </a:p>
          <a:p>
            <a:pPr marL="0" indent="0">
              <a:lnSpc>
                <a:spcPct val="80000"/>
              </a:lnSpc>
              <a:buNone/>
            </a:pPr>
            <a:endParaRPr lang="nb-NO" sz="2400" dirty="0"/>
          </a:p>
          <a:p>
            <a:endParaRPr lang="nb-NO" dirty="0"/>
          </a:p>
        </p:txBody>
      </p:sp>
      <p:sp>
        <p:nvSpPr>
          <p:cNvPr id="4" name="Plassholder for bunntekst 3"/>
          <p:cNvSpPr>
            <a:spLocks noGrp="1"/>
          </p:cNvSpPr>
          <p:nvPr>
            <p:ph type="ftr" sz="quarter" idx="11"/>
          </p:nvPr>
        </p:nvSpPr>
        <p:spPr>
          <a:xfrm>
            <a:off x="2384777" y="6492875"/>
            <a:ext cx="4007555" cy="365125"/>
          </a:xfrm>
        </p:spPr>
        <p:txBody>
          <a:bodyPr/>
          <a:lstStyle/>
          <a:p>
            <a:r>
              <a:rPr lang="nb-NO" dirty="0"/>
              <a:t>© Læringsverkstedet AS, Inger Lise Andersen &amp; Siri Søftestad</a:t>
            </a:r>
          </a:p>
        </p:txBody>
      </p:sp>
    </p:spTree>
    <p:extLst>
      <p:ext uri="{BB962C8B-B14F-4D97-AF65-F5344CB8AC3E}">
        <p14:creationId xmlns:p14="http://schemas.microsoft.com/office/powerpoint/2010/main" val="3286135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457200" y="34749"/>
            <a:ext cx="8229600" cy="1143000"/>
          </a:xfrm>
        </p:spPr>
        <p:txBody>
          <a:bodyPr>
            <a:normAutofit/>
          </a:bodyPr>
          <a:lstStyle/>
          <a:p>
            <a:r>
              <a:rPr lang="nb-NO" sz="3600" dirty="0">
                <a:solidFill>
                  <a:schemeClr val="accent4">
                    <a:lumMod val="75000"/>
                  </a:schemeClr>
                </a:solidFill>
              </a:rPr>
              <a:t>Samling 4: Si det til noen! s.1</a:t>
            </a:r>
          </a:p>
        </p:txBody>
      </p:sp>
      <p:sp>
        <p:nvSpPr>
          <p:cNvPr id="6" name="Plassholder for innhold 5"/>
          <p:cNvSpPr>
            <a:spLocks noGrp="1"/>
          </p:cNvSpPr>
          <p:nvPr>
            <p:ph idx="1"/>
          </p:nvPr>
        </p:nvSpPr>
        <p:spPr>
          <a:xfrm>
            <a:off x="296333" y="945444"/>
            <a:ext cx="8390467" cy="5776031"/>
          </a:xfrm>
        </p:spPr>
        <p:txBody>
          <a:bodyPr>
            <a:noAutofit/>
          </a:bodyPr>
          <a:lstStyle/>
          <a:p>
            <a:pPr marL="0" indent="0">
              <a:lnSpc>
                <a:spcPct val="90000"/>
              </a:lnSpc>
              <a:buNone/>
            </a:pPr>
            <a:r>
              <a:rPr lang="nb-NO" sz="1800" dirty="0">
                <a:solidFill>
                  <a:srgbClr val="604A7B"/>
                </a:solidFill>
              </a:rPr>
              <a:t>Mål: A) forstå hensikten med å fortelle. B) Navngi trygghetspersoner </a:t>
            </a:r>
          </a:p>
          <a:p>
            <a:pPr marL="0" indent="0">
              <a:lnSpc>
                <a:spcPct val="90000"/>
              </a:lnSpc>
              <a:buNone/>
            </a:pPr>
            <a:endParaRPr lang="nb-NO" sz="1600" dirty="0">
              <a:solidFill>
                <a:srgbClr val="604A7B"/>
              </a:solidFill>
            </a:endParaRPr>
          </a:p>
          <a:p>
            <a:pPr>
              <a:lnSpc>
                <a:spcPct val="90000"/>
              </a:lnSpc>
            </a:pPr>
            <a:r>
              <a:rPr lang="nb-NO" sz="1600" dirty="0"/>
              <a:t>Ta opp tråden fra sist. Ta </a:t>
            </a:r>
            <a:r>
              <a:rPr lang="nb-NO" sz="1600" dirty="0" err="1"/>
              <a:t>evt</a:t>
            </a:r>
            <a:r>
              <a:rPr lang="nb-NO" sz="1600" dirty="0"/>
              <a:t> fram produkter fra siste fellesaktivitet om gode + vonde følelser/hemmeligheter. Inviter til samtale. Evt. vise ”Kroppen min eier jeg” 3:5 som repetisjon.</a:t>
            </a:r>
          </a:p>
          <a:p>
            <a:pPr marL="0" indent="0">
              <a:lnSpc>
                <a:spcPct val="90000"/>
              </a:lnSpc>
              <a:buNone/>
            </a:pPr>
            <a:endParaRPr lang="nb-NO" sz="1600" dirty="0">
              <a:solidFill>
                <a:srgbClr val="B3A2C7"/>
              </a:solidFill>
            </a:endParaRPr>
          </a:p>
          <a:p>
            <a:pPr>
              <a:lnSpc>
                <a:spcPct val="90000"/>
              </a:lnSpc>
            </a:pPr>
            <a:r>
              <a:rPr lang="nb-NO" sz="1600" dirty="0"/>
              <a:t>Hvis det skjer noe med kroppen som du ikke forstår, som er ekkelt, rart, dumt, flaut, vondt… så har du lov til å si ifra. Da er det faktisk lurt å si i fra!</a:t>
            </a:r>
          </a:p>
          <a:p>
            <a:pPr marL="0" indent="0">
              <a:lnSpc>
                <a:spcPct val="90000"/>
              </a:lnSpc>
              <a:buNone/>
            </a:pPr>
            <a:r>
              <a:rPr lang="nb-NO" sz="1600" dirty="0"/>
              <a:t>       - fordi de </a:t>
            </a:r>
            <a:r>
              <a:rPr lang="nb-NO" sz="1600" dirty="0">
                <a:solidFill>
                  <a:srgbClr val="000000"/>
                </a:solidFill>
              </a:rPr>
              <a:t>må </a:t>
            </a:r>
            <a:r>
              <a:rPr lang="nb-NO" sz="1600" dirty="0"/>
              <a:t>slutte å gjøre det du ikke liker.</a:t>
            </a:r>
          </a:p>
          <a:p>
            <a:pPr marL="0" indent="0">
              <a:lnSpc>
                <a:spcPct val="90000"/>
              </a:lnSpc>
              <a:buNone/>
            </a:pPr>
            <a:r>
              <a:rPr lang="nb-NO" sz="1600" dirty="0"/>
              <a:t>       - fordi det er lurt at andre ikke trenger å oppleve det samme som deg.</a:t>
            </a:r>
          </a:p>
          <a:p>
            <a:pPr marL="0" indent="0">
              <a:lnSpc>
                <a:spcPct val="90000"/>
              </a:lnSpc>
              <a:buNone/>
            </a:pPr>
            <a:r>
              <a:rPr lang="nb-NO" sz="1600" dirty="0"/>
              <a:t>       - fordi da kan det gå hull på den store ballongen inni deg, og så blir det lettere å  </a:t>
            </a:r>
          </a:p>
          <a:p>
            <a:pPr marL="0" indent="0">
              <a:lnSpc>
                <a:spcPct val="90000"/>
              </a:lnSpc>
              <a:buNone/>
            </a:pPr>
            <a:r>
              <a:rPr lang="nb-NO" sz="1600" dirty="0"/>
              <a:t>          være deg.</a:t>
            </a:r>
          </a:p>
          <a:p>
            <a:pPr marL="0" indent="0">
              <a:lnSpc>
                <a:spcPct val="90000"/>
              </a:lnSpc>
              <a:buNone/>
            </a:pPr>
            <a:endParaRPr lang="nb-NO" sz="1600" dirty="0">
              <a:solidFill>
                <a:srgbClr val="B3A2C7"/>
              </a:solidFill>
            </a:endParaRPr>
          </a:p>
          <a:p>
            <a:pPr>
              <a:lnSpc>
                <a:spcPct val="90000"/>
              </a:lnSpc>
            </a:pPr>
            <a:r>
              <a:rPr lang="nb-NO" sz="1600" dirty="0"/>
              <a:t>Hva hvis noen sier du ikke må fortelle det? Engasjer barna. Suppler: Hvis noen sier at du ikke må fortelle noe til andre, da lyver de. Selv om det er en stor jente eller stor gutt eller en vok</a:t>
            </a:r>
            <a:r>
              <a:rPr lang="nb-NO" sz="1600" dirty="0">
                <a:solidFill>
                  <a:srgbClr val="000000"/>
                </a:solidFill>
              </a:rPr>
              <a:t>sen</a:t>
            </a:r>
            <a:r>
              <a:rPr lang="nb-NO" sz="1600" dirty="0"/>
              <a:t> som sier det, så er det ikke sant. Det er ikke lov med sånne hemmeligheter. </a:t>
            </a:r>
            <a:r>
              <a:rPr lang="nb-NO" sz="1600" strike="sngStrike" dirty="0"/>
              <a:t>S</a:t>
            </a:r>
            <a:r>
              <a:rPr lang="nb-NO" sz="1600" dirty="0"/>
              <a:t>elv om det er en du kjenner veldig godt som sier det, så er det ikke sant. Og selv om det er en du er veldig glad som sier det, så er det ikke sant. For vonde hemmeligheter er ikke lov. Det vet alle voksne!</a:t>
            </a:r>
          </a:p>
          <a:p>
            <a:pPr marL="0" indent="0">
              <a:lnSpc>
                <a:spcPct val="90000"/>
              </a:lnSpc>
              <a:buNone/>
            </a:pPr>
            <a:endParaRPr lang="nb-NO" sz="1600" dirty="0"/>
          </a:p>
          <a:p>
            <a:pPr>
              <a:lnSpc>
                <a:spcPct val="90000"/>
              </a:lnSpc>
            </a:pPr>
            <a:r>
              <a:rPr lang="nb-NO" sz="1600" dirty="0"/>
              <a:t>Kjenner du noen som du kan fortelle vonde hemmeligheter til? </a:t>
            </a:r>
          </a:p>
          <a:p>
            <a:pPr marL="0" indent="0">
              <a:lnSpc>
                <a:spcPct val="90000"/>
              </a:lnSpc>
              <a:buNone/>
            </a:pPr>
            <a:r>
              <a:rPr lang="nb-NO" sz="1600" dirty="0"/>
              <a:t>       Engasjer barna til forslag. Suppler: mormor og bestefar, mamma, pappa, en søster, venn. </a:t>
            </a:r>
          </a:p>
          <a:p>
            <a:pPr marL="0" indent="0">
              <a:buNone/>
            </a:pPr>
            <a:endParaRPr lang="nb-NO" sz="1600" dirty="0"/>
          </a:p>
          <a:p>
            <a:pPr marL="0" indent="0">
              <a:buNone/>
            </a:pPr>
            <a:endParaRPr lang="nb-NO" sz="1600" dirty="0"/>
          </a:p>
          <a:p>
            <a:pPr marL="0" indent="0">
              <a:buNone/>
            </a:pPr>
            <a:endParaRPr lang="nb-NO" sz="1600" dirty="0"/>
          </a:p>
          <a:p>
            <a:pPr marL="0" indent="0">
              <a:buNone/>
            </a:pPr>
            <a:r>
              <a:rPr lang="nb-NO" sz="1600" dirty="0"/>
              <a:t> </a:t>
            </a:r>
          </a:p>
          <a:p>
            <a:endParaRPr lang="nb-NO" sz="1600" dirty="0"/>
          </a:p>
        </p:txBody>
      </p:sp>
      <p:sp>
        <p:nvSpPr>
          <p:cNvPr id="4" name="Plassholder for bunntekst 3"/>
          <p:cNvSpPr>
            <a:spLocks noGrp="1"/>
          </p:cNvSpPr>
          <p:nvPr>
            <p:ph type="ftr" sz="quarter" idx="11"/>
          </p:nvPr>
        </p:nvSpPr>
        <p:spPr>
          <a:xfrm>
            <a:off x="2568222" y="6356350"/>
            <a:ext cx="4543778" cy="365125"/>
          </a:xfrm>
        </p:spPr>
        <p:txBody>
          <a:bodyPr/>
          <a:lstStyle/>
          <a:p>
            <a:r>
              <a:rPr lang="nb-NO"/>
              <a:t>© Læringsverkstedet AS, Inger Lise Andersen &amp; Siri Søftestad</a:t>
            </a:r>
            <a:endParaRPr lang="nb-NO" dirty="0"/>
          </a:p>
        </p:txBody>
      </p:sp>
    </p:spTree>
    <p:extLst>
      <p:ext uri="{BB962C8B-B14F-4D97-AF65-F5344CB8AC3E}">
        <p14:creationId xmlns:p14="http://schemas.microsoft.com/office/powerpoint/2010/main" val="36406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a:xfrm>
            <a:off x="761999" y="6721475"/>
            <a:ext cx="7543800" cy="363894"/>
          </a:xfrm>
        </p:spPr>
        <p:txBody>
          <a:bodyPr>
            <a:normAutofit/>
          </a:bodyPr>
          <a:lstStyle/>
          <a:p>
            <a:endParaRPr lang="nb-NO" sz="1600" dirty="0" err="1">
              <a:solidFill>
                <a:srgbClr val="5A6885"/>
              </a:solidFill>
            </a:endParaRPr>
          </a:p>
        </p:txBody>
      </p:sp>
      <p:sp>
        <p:nvSpPr>
          <p:cNvPr id="6" name="Plassholder for bunntekst 5"/>
          <p:cNvSpPr>
            <a:spLocks noGrp="1"/>
          </p:cNvSpPr>
          <p:nvPr>
            <p:ph type="ftr" sz="quarter" idx="11"/>
          </p:nvPr>
        </p:nvSpPr>
        <p:spPr/>
        <p:txBody>
          <a:bodyPr/>
          <a:lstStyle/>
          <a:p>
            <a:r>
              <a:rPr lang="nb-NO"/>
              <a:t>siri søftestad reddesmå.no</a:t>
            </a:r>
          </a:p>
        </p:txBody>
      </p:sp>
      <p:sp>
        <p:nvSpPr>
          <p:cNvPr id="7" name="Plassholder for lysbildenummer 6"/>
          <p:cNvSpPr>
            <a:spLocks noGrp="1"/>
          </p:cNvSpPr>
          <p:nvPr>
            <p:ph type="sldNum" sz="quarter" idx="12"/>
          </p:nvPr>
        </p:nvSpPr>
        <p:spPr/>
        <p:txBody>
          <a:bodyPr/>
          <a:lstStyle/>
          <a:p>
            <a:fld id="{AB505B02-E7F8-1644-8968-A57069B9480D}" type="slidenum">
              <a:rPr lang="nb-NO" smtClean="0"/>
              <a:t>13</a:t>
            </a:fld>
            <a:endParaRPr lang="nb-NO"/>
          </a:p>
        </p:txBody>
      </p:sp>
      <p:pic>
        <p:nvPicPr>
          <p:cNvPr id="10" name="Plassholder for innhold 8" descr="kroppen min eier jeg.jpg"/>
          <p:cNvPicPr>
            <a:picLocks noGrp="1" noChangeAspect="1"/>
          </p:cNvPicPr>
          <p:nvPr>
            <p:ph idx="1"/>
          </p:nvPr>
        </p:nvPicPr>
        <p:blipFill>
          <a:blip r:embed="rId2">
            <a:extLst>
              <a:ext uri="{28A0092B-C50C-407E-A947-70E740481C1C}">
                <a14:useLocalDpi xmlns:a14="http://schemas.microsoft.com/office/drawing/2010/main" val="0"/>
              </a:ext>
            </a:extLst>
          </a:blip>
          <a:srcRect t="4004" b="4004"/>
          <a:stretch>
            <a:fillRect/>
          </a:stretch>
        </p:blipFill>
        <p:spPr>
          <a:xfrm>
            <a:off x="762000" y="685799"/>
            <a:ext cx="7543800" cy="4300139"/>
          </a:xfrm>
        </p:spPr>
      </p:pic>
      <p:sp>
        <p:nvSpPr>
          <p:cNvPr id="2" name="Rektangel 1"/>
          <p:cNvSpPr/>
          <p:nvPr/>
        </p:nvSpPr>
        <p:spPr>
          <a:xfrm>
            <a:off x="762000" y="5057494"/>
            <a:ext cx="7543799" cy="646331"/>
          </a:xfrm>
          <a:prstGeom prst="rect">
            <a:avLst/>
          </a:prstGeom>
        </p:spPr>
        <p:txBody>
          <a:bodyPr wrap="square">
            <a:spAutoFit/>
          </a:bodyPr>
          <a:lstStyle/>
          <a:p>
            <a:r>
              <a:rPr lang="nb-NO" dirty="0">
                <a:hlinkClick r:id="rId3"/>
              </a:rPr>
              <a:t>https://tv.nrksuper.no/serie/overgrep/MSUE10003117/sesong-2/episode-2</a:t>
            </a:r>
            <a:endParaRPr lang="nb-NO" dirty="0"/>
          </a:p>
          <a:p>
            <a:endParaRPr lang="nb-NO" dirty="0"/>
          </a:p>
        </p:txBody>
      </p:sp>
    </p:spTree>
    <p:extLst>
      <p:ext uri="{BB962C8B-B14F-4D97-AF65-F5344CB8AC3E}">
        <p14:creationId xmlns:p14="http://schemas.microsoft.com/office/powerpoint/2010/main" val="2367665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64595" y="60344"/>
            <a:ext cx="8590554" cy="6647973"/>
          </a:xfrm>
          <a:prstGeom prst="rect">
            <a:avLst/>
          </a:prstGeom>
        </p:spPr>
        <p:txBody>
          <a:bodyPr wrap="square">
            <a:spAutoFit/>
          </a:bodyPr>
          <a:lstStyle/>
          <a:p>
            <a:pPr algn="ctr"/>
            <a:r>
              <a:rPr lang="nb-NO" sz="2800" b="1" dirty="0">
                <a:solidFill>
                  <a:srgbClr val="70A627"/>
                </a:solidFill>
                <a:latin typeface="Baskerville"/>
                <a:cs typeface="Baskerville"/>
              </a:rPr>
              <a:t>Pedagogenes kompetanse</a:t>
            </a:r>
          </a:p>
          <a:p>
            <a:pPr algn="ctr"/>
            <a:endParaRPr lang="nb-NO" dirty="0">
              <a:latin typeface="Baskerville"/>
              <a:cs typeface="Baskerville"/>
            </a:endParaRPr>
          </a:p>
          <a:p>
            <a:r>
              <a:rPr lang="nb-NO" sz="2400" dirty="0">
                <a:latin typeface="Baskerville"/>
                <a:cs typeface="Baskerville"/>
              </a:rPr>
              <a:t>3 timers kurs om vold og seksuelle overgrep </a:t>
            </a:r>
          </a:p>
          <a:p>
            <a:endParaRPr lang="nb-NO" sz="2400" dirty="0">
              <a:latin typeface="Baskerville"/>
              <a:cs typeface="Baskerville"/>
            </a:endParaRPr>
          </a:p>
          <a:p>
            <a:r>
              <a:rPr lang="nb-NO" sz="2400" dirty="0">
                <a:latin typeface="Baskerville"/>
                <a:cs typeface="Baskerville"/>
              </a:rPr>
              <a:t>2 x 3 timers kurs om traumeforståelse og traumebevisst tilnærming i barnehagen</a:t>
            </a:r>
          </a:p>
          <a:p>
            <a:br>
              <a:rPr lang="nb-NO" sz="2400" dirty="0">
                <a:latin typeface="Baskerville"/>
                <a:cs typeface="Baskerville"/>
              </a:rPr>
            </a:br>
            <a:r>
              <a:rPr lang="nb-NO" sz="2400" dirty="0">
                <a:latin typeface="Baskerville"/>
                <a:cs typeface="Baskerville"/>
              </a:rPr>
              <a:t>3 timers kurs om kommunikasjon mellom barn og voksne</a:t>
            </a:r>
          </a:p>
          <a:p>
            <a:endParaRPr lang="nb-NO" sz="2400" dirty="0">
              <a:latin typeface="Baskerville"/>
              <a:cs typeface="Baskerville"/>
            </a:endParaRPr>
          </a:p>
          <a:p>
            <a:r>
              <a:rPr lang="nb-NO" sz="2400" dirty="0">
                <a:latin typeface="Baskerville"/>
                <a:cs typeface="Baskerville"/>
              </a:rPr>
              <a:t>Ferdighetstreningskurs i kommunikasjon med barn om mistanker og om vold, seksuelle overgrep og andre krenkelser.</a:t>
            </a:r>
          </a:p>
          <a:p>
            <a:endParaRPr lang="nb-NO" sz="2400" dirty="0">
              <a:latin typeface="Baskerville"/>
              <a:cs typeface="Baskerville"/>
            </a:endParaRPr>
          </a:p>
          <a:p>
            <a:r>
              <a:rPr lang="nb-NO" sz="2400" dirty="0">
                <a:latin typeface="Baskerville"/>
                <a:cs typeface="Baskerville"/>
              </a:rPr>
              <a:t>Opplæring i samtaleverktøyet </a:t>
            </a:r>
            <a:r>
              <a:rPr lang="nb-NO" sz="2400" dirty="0">
                <a:solidFill>
                  <a:schemeClr val="accent3">
                    <a:lumMod val="50000"/>
                  </a:schemeClr>
                </a:solidFill>
                <a:latin typeface="Lucida Handwriting"/>
                <a:cs typeface="Lucida Handwriting"/>
              </a:rPr>
              <a:t>Kroppen er min! </a:t>
            </a:r>
          </a:p>
          <a:p>
            <a:endParaRPr lang="nb-NO" sz="2400" dirty="0">
              <a:solidFill>
                <a:srgbClr val="008000"/>
              </a:solidFill>
              <a:latin typeface="Baskerville"/>
              <a:cs typeface="Baskerville"/>
            </a:endParaRPr>
          </a:p>
          <a:p>
            <a:endParaRPr lang="nb-NO" sz="2400" dirty="0">
              <a:solidFill>
                <a:srgbClr val="008000"/>
              </a:solidFill>
              <a:latin typeface="Baskerville"/>
              <a:cs typeface="Baskerville"/>
            </a:endParaRPr>
          </a:p>
          <a:p>
            <a:r>
              <a:rPr lang="nb-NO" sz="2400" dirty="0">
                <a:solidFill>
                  <a:srgbClr val="70A627"/>
                </a:solidFill>
                <a:latin typeface="Baskerville"/>
                <a:cs typeface="Baskerville"/>
              </a:rPr>
              <a:t>I TILLEGG: Alle assistenter og fagarbeider har fått undervisning om kommunikasjon med barn om mistanker og om vold, seksuelle overgrep og andre krenkelser.</a:t>
            </a:r>
          </a:p>
        </p:txBody>
      </p:sp>
    </p:spTree>
    <p:extLst>
      <p:ext uri="{BB962C8B-B14F-4D97-AF65-F5344CB8AC3E}">
        <p14:creationId xmlns:p14="http://schemas.microsoft.com/office/powerpoint/2010/main" val="428698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70434" y="0"/>
            <a:ext cx="8608193" cy="6508448"/>
          </a:xfrm>
          <a:prstGeom prst="rect">
            <a:avLst/>
          </a:prstGeom>
        </p:spPr>
        <p:txBody>
          <a:bodyPr wrap="square">
            <a:spAutoFit/>
          </a:bodyPr>
          <a:lstStyle/>
          <a:p>
            <a:pPr algn="ctr">
              <a:lnSpc>
                <a:spcPct val="120000"/>
              </a:lnSpc>
            </a:pPr>
            <a:r>
              <a:rPr lang="nb-NO" sz="2800" b="1" dirty="0">
                <a:solidFill>
                  <a:srgbClr val="8E008E"/>
                </a:solidFill>
                <a:latin typeface="Baskerville"/>
                <a:cs typeface="Baskerville"/>
              </a:rPr>
              <a:t>Hvorfor?</a:t>
            </a:r>
          </a:p>
          <a:p>
            <a:pPr>
              <a:lnSpc>
                <a:spcPct val="120000"/>
              </a:lnSpc>
            </a:pPr>
            <a:r>
              <a:rPr lang="nb-NO" sz="2000" dirty="0">
                <a:solidFill>
                  <a:srgbClr val="8E008E"/>
                </a:solidFill>
                <a:latin typeface="Baskerville"/>
                <a:cs typeface="Baskerville"/>
              </a:rPr>
              <a:t>Seksuelle overgrep mot barn </a:t>
            </a:r>
          </a:p>
          <a:p>
            <a:pPr>
              <a:lnSpc>
                <a:spcPct val="120000"/>
              </a:lnSpc>
            </a:pPr>
            <a:r>
              <a:rPr lang="nb-NO" sz="2000" dirty="0">
                <a:latin typeface="Baskerville"/>
                <a:cs typeface="Baskerville"/>
              </a:rPr>
              <a:t>Mer enn 1 av 5 norske kvinner + nesten 1 av 10 norske menn    </a:t>
            </a:r>
          </a:p>
          <a:p>
            <a:pPr>
              <a:lnSpc>
                <a:spcPct val="120000"/>
              </a:lnSpc>
            </a:pPr>
            <a:r>
              <a:rPr lang="nb-NO" sz="2000" dirty="0">
                <a:latin typeface="Baskerville"/>
                <a:cs typeface="Baskerville"/>
              </a:rPr>
              <a:t>er utsatt for en eller annen form for seksuelt overgrep før 18 år.</a:t>
            </a:r>
          </a:p>
          <a:p>
            <a:pPr>
              <a:lnSpc>
                <a:spcPct val="120000"/>
              </a:lnSpc>
            </a:pPr>
            <a:r>
              <a:rPr lang="nb-NO" sz="2000" dirty="0">
                <a:latin typeface="Baskerville"/>
                <a:cs typeface="Baskerville"/>
              </a:rPr>
              <a:t>Før fylte 13 år: 10 % av kvinnene og 3,5 % av mennene.</a:t>
            </a:r>
          </a:p>
          <a:p>
            <a:pPr>
              <a:lnSpc>
                <a:spcPct val="120000"/>
              </a:lnSpc>
            </a:pPr>
            <a:r>
              <a:rPr lang="nb-NO" sz="2000" dirty="0">
                <a:solidFill>
                  <a:srgbClr val="8E008E"/>
                </a:solidFill>
                <a:latin typeface="Baskerville"/>
                <a:cs typeface="Baskerville"/>
              </a:rPr>
              <a:t>(kilde: </a:t>
            </a:r>
            <a:r>
              <a:rPr lang="nb-NO" sz="2000" dirty="0" err="1">
                <a:solidFill>
                  <a:srgbClr val="8E008E"/>
                </a:solidFill>
                <a:latin typeface="Baskerville"/>
                <a:cs typeface="Baskerville"/>
              </a:rPr>
              <a:t>bufdir.no</a:t>
            </a:r>
            <a:r>
              <a:rPr lang="nb-NO" sz="2000" dirty="0">
                <a:solidFill>
                  <a:srgbClr val="8E008E"/>
                </a:solidFill>
                <a:latin typeface="Baskerville"/>
                <a:cs typeface="Baskerville"/>
              </a:rPr>
              <a:t> om norske studier)</a:t>
            </a:r>
          </a:p>
          <a:p>
            <a:pPr>
              <a:lnSpc>
                <a:spcPct val="120000"/>
              </a:lnSpc>
            </a:pPr>
            <a:endParaRPr lang="nb-NO" sz="2000" dirty="0">
              <a:solidFill>
                <a:srgbClr val="8E008E"/>
              </a:solidFill>
              <a:latin typeface="Baskerville"/>
              <a:cs typeface="Baskerville"/>
            </a:endParaRPr>
          </a:p>
          <a:p>
            <a:pPr>
              <a:lnSpc>
                <a:spcPct val="120000"/>
              </a:lnSpc>
            </a:pPr>
            <a:r>
              <a:rPr lang="nb-NO" sz="2000" dirty="0">
                <a:solidFill>
                  <a:srgbClr val="8E008E"/>
                </a:solidFill>
                <a:latin typeface="Baskerville"/>
                <a:cs typeface="Baskerville"/>
              </a:rPr>
              <a:t>Vold mot barn</a:t>
            </a:r>
          </a:p>
          <a:p>
            <a:pPr indent="-342900">
              <a:lnSpc>
                <a:spcPct val="150000"/>
              </a:lnSpc>
              <a:defRPr/>
            </a:pPr>
            <a:r>
              <a:rPr lang="nb-NO" sz="2000" dirty="0">
                <a:latin typeface="Baskerville"/>
                <a:ea typeface="MS PGothic" charset="0"/>
                <a:cs typeface="Baskerville"/>
              </a:rPr>
              <a:t>28% hadde opplevd mindre alvorlig fysisk vold fra foreldre</a:t>
            </a:r>
          </a:p>
          <a:p>
            <a:pPr indent="-342900">
              <a:lnSpc>
                <a:spcPct val="150000"/>
              </a:lnSpc>
              <a:defRPr/>
            </a:pPr>
            <a:r>
              <a:rPr lang="nb-NO" sz="2000" dirty="0">
                <a:latin typeface="Baskerville"/>
                <a:ea typeface="MS PGothic" charset="0"/>
                <a:cs typeface="Baskerville"/>
              </a:rPr>
              <a:t>5% hadde vært utsatt for alvorlig vold fra foreldre</a:t>
            </a:r>
          </a:p>
          <a:p>
            <a:pPr indent="-342900">
              <a:lnSpc>
                <a:spcPct val="150000"/>
              </a:lnSpc>
              <a:defRPr/>
            </a:pPr>
            <a:r>
              <a:rPr lang="nb-NO" sz="2000" dirty="0">
                <a:latin typeface="Baskerville"/>
                <a:ea typeface="MS PGothic" charset="0"/>
                <a:cs typeface="Baskerville"/>
              </a:rPr>
              <a:t>13% hadde opplevd psykisk vold fra foreldre  </a:t>
            </a:r>
          </a:p>
          <a:p>
            <a:pPr indent="-342900">
              <a:lnSpc>
                <a:spcPct val="150000"/>
              </a:lnSpc>
              <a:defRPr/>
            </a:pPr>
            <a:r>
              <a:rPr lang="nb-NO" sz="2000" dirty="0">
                <a:solidFill>
                  <a:srgbClr val="8E008E"/>
                </a:solidFill>
                <a:latin typeface="Baskerville"/>
                <a:cs typeface="Baskerville"/>
              </a:rPr>
              <a:t>(Kilde: norsk studie av Thoresen &amp; Hjemdal, 2014)</a:t>
            </a:r>
          </a:p>
          <a:p>
            <a:pPr>
              <a:lnSpc>
                <a:spcPct val="120000"/>
              </a:lnSpc>
            </a:pPr>
            <a:endParaRPr lang="nb-NO" sz="2000" dirty="0">
              <a:solidFill>
                <a:srgbClr val="800000"/>
              </a:solidFill>
              <a:latin typeface="Baskerville"/>
              <a:cs typeface="Baskerville"/>
            </a:endParaRPr>
          </a:p>
          <a:p>
            <a:pPr>
              <a:lnSpc>
                <a:spcPct val="120000"/>
              </a:lnSpc>
            </a:pPr>
            <a:r>
              <a:rPr lang="nb-NO" sz="2000" dirty="0">
                <a:solidFill>
                  <a:srgbClr val="8E008E"/>
                </a:solidFill>
                <a:latin typeface="Baskerville"/>
                <a:cs typeface="Baskerville"/>
              </a:rPr>
              <a:t>Flere tilfeller av seksuelle overgrep fra barnehage-ansatte </a:t>
            </a:r>
          </a:p>
          <a:p>
            <a:pPr>
              <a:lnSpc>
                <a:spcPct val="120000"/>
              </a:lnSpc>
            </a:pPr>
            <a:r>
              <a:rPr lang="nb-NO" sz="2000" dirty="0">
                <a:latin typeface="Baskerville"/>
                <a:cs typeface="Baskerville"/>
              </a:rPr>
              <a:t>Eks.: Høsten 2017 ble en barnehageansatt i Bergen dømt for overgrep mot sju gutter i to barnehager.</a:t>
            </a:r>
          </a:p>
        </p:txBody>
      </p:sp>
    </p:spTree>
    <p:extLst>
      <p:ext uri="{BB962C8B-B14F-4D97-AF65-F5344CB8AC3E}">
        <p14:creationId xmlns:p14="http://schemas.microsoft.com/office/powerpoint/2010/main" val="283765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94037" y="33977"/>
            <a:ext cx="8802231" cy="6727995"/>
          </a:xfrm>
          <a:prstGeom prst="rect">
            <a:avLst/>
          </a:prstGeom>
        </p:spPr>
        <p:txBody>
          <a:bodyPr wrap="square">
            <a:spAutoFit/>
          </a:bodyPr>
          <a:lstStyle/>
          <a:p>
            <a:pPr algn="ctr">
              <a:lnSpc>
                <a:spcPct val="120000"/>
              </a:lnSpc>
            </a:pPr>
            <a:r>
              <a:rPr lang="nb-NO" sz="2800" b="1" dirty="0">
                <a:solidFill>
                  <a:schemeClr val="accent1">
                    <a:lumMod val="75000"/>
                  </a:schemeClr>
                </a:solidFill>
                <a:latin typeface="Baskerville"/>
                <a:cs typeface="Baskerville"/>
              </a:rPr>
              <a:t>Hvorfor? </a:t>
            </a:r>
          </a:p>
          <a:p>
            <a:pPr algn="ctr">
              <a:lnSpc>
                <a:spcPct val="120000"/>
              </a:lnSpc>
            </a:pPr>
            <a:endParaRPr lang="nb-NO" sz="2000" dirty="0">
              <a:solidFill>
                <a:schemeClr val="accent1">
                  <a:lumMod val="75000"/>
                </a:schemeClr>
              </a:solidFill>
              <a:latin typeface="Baskerville"/>
              <a:cs typeface="Baskerville"/>
            </a:endParaRPr>
          </a:p>
          <a:p>
            <a:pPr>
              <a:lnSpc>
                <a:spcPct val="120000"/>
              </a:lnSpc>
            </a:pPr>
            <a:r>
              <a:rPr lang="nb-NO" sz="2400" dirty="0">
                <a:latin typeface="Baskerville"/>
                <a:cs typeface="Baskerville"/>
              </a:rPr>
              <a:t>En rekke grunner </a:t>
            </a:r>
            <a:r>
              <a:rPr lang="mr-IN" sz="2400" dirty="0">
                <a:latin typeface="Baskerville"/>
                <a:cs typeface="Baskerville"/>
              </a:rPr>
              <a:t>–</a:t>
            </a:r>
            <a:r>
              <a:rPr lang="nb-NO" sz="2400" dirty="0">
                <a:latin typeface="Baskerville"/>
                <a:cs typeface="Baskerville"/>
              </a:rPr>
              <a:t> som skam, trusler og frykt for konsekvensene gjør </a:t>
            </a:r>
          </a:p>
          <a:p>
            <a:pPr>
              <a:lnSpc>
                <a:spcPct val="120000"/>
              </a:lnSpc>
            </a:pPr>
            <a:r>
              <a:rPr lang="nb-NO" sz="2400" dirty="0">
                <a:latin typeface="Baskerville"/>
                <a:cs typeface="Baskerville"/>
              </a:rPr>
              <a:t>at overgrepsutsatte ikke forteller om vold og overgrep.</a:t>
            </a:r>
          </a:p>
          <a:p>
            <a:pPr>
              <a:lnSpc>
                <a:spcPct val="120000"/>
              </a:lnSpc>
            </a:pPr>
            <a:endParaRPr lang="nb-NO" sz="2400" dirty="0">
              <a:latin typeface="Baskerville"/>
              <a:cs typeface="Baskerville"/>
            </a:endParaRPr>
          </a:p>
          <a:p>
            <a:pPr>
              <a:lnSpc>
                <a:spcPct val="120000"/>
              </a:lnSpc>
            </a:pPr>
            <a:r>
              <a:rPr lang="nb-NO" sz="2400" dirty="0">
                <a:latin typeface="Baskerville"/>
                <a:cs typeface="Baskerville"/>
              </a:rPr>
              <a:t>En rekke grunner </a:t>
            </a:r>
            <a:r>
              <a:rPr lang="mr-IN" sz="2400" dirty="0">
                <a:latin typeface="Baskerville"/>
                <a:cs typeface="Baskerville"/>
              </a:rPr>
              <a:t>–</a:t>
            </a:r>
            <a:r>
              <a:rPr lang="nb-NO" sz="2400" dirty="0">
                <a:latin typeface="Baskerville"/>
                <a:cs typeface="Baskerville"/>
              </a:rPr>
              <a:t> som frykt for å ta feil og mangel på kunnskap og gode arbeidsmetoder, gjør at fagfolk har vært dårlige på å fange opp barns signaler og på å håndtere mistanken om vold og overgrep. </a:t>
            </a:r>
          </a:p>
          <a:p>
            <a:pPr>
              <a:lnSpc>
                <a:spcPct val="120000"/>
              </a:lnSpc>
            </a:pPr>
            <a:endParaRPr lang="nb-NO" sz="2400" dirty="0">
              <a:solidFill>
                <a:schemeClr val="accent1">
                  <a:lumMod val="75000"/>
                </a:schemeClr>
              </a:solidFill>
              <a:latin typeface="Baskerville"/>
              <a:cs typeface="Baskerville"/>
            </a:endParaRPr>
          </a:p>
          <a:p>
            <a:pPr>
              <a:lnSpc>
                <a:spcPct val="120000"/>
              </a:lnSpc>
              <a:spcBef>
                <a:spcPts val="0"/>
              </a:spcBef>
            </a:pPr>
            <a:endParaRPr lang="nb-NO" sz="2400" dirty="0">
              <a:latin typeface="Baskerville"/>
              <a:ea typeface="Verdana" pitchFamily="34" charset="0"/>
              <a:cs typeface="Baskerville"/>
            </a:endParaRPr>
          </a:p>
          <a:p>
            <a:pPr>
              <a:lnSpc>
                <a:spcPct val="120000"/>
              </a:lnSpc>
              <a:spcBef>
                <a:spcPts val="0"/>
              </a:spcBef>
            </a:pPr>
            <a:r>
              <a:rPr lang="nb-NO" sz="2400" dirty="0">
                <a:solidFill>
                  <a:schemeClr val="accent1">
                    <a:lumMod val="75000"/>
                  </a:schemeClr>
                </a:solidFill>
                <a:latin typeface="Baskerville"/>
                <a:ea typeface="Verdana" pitchFamily="34" charset="0"/>
                <a:cs typeface="Baskerville"/>
              </a:rPr>
              <a:t>Eksempel:</a:t>
            </a:r>
          </a:p>
          <a:p>
            <a:pPr>
              <a:lnSpc>
                <a:spcPct val="120000"/>
              </a:lnSpc>
              <a:spcBef>
                <a:spcPts val="0"/>
              </a:spcBef>
            </a:pPr>
            <a:r>
              <a:rPr lang="nb-NO" sz="2400" dirty="0">
                <a:solidFill>
                  <a:schemeClr val="accent1">
                    <a:lumMod val="75000"/>
                  </a:schemeClr>
                </a:solidFill>
                <a:latin typeface="Baskerville"/>
                <a:ea typeface="Verdana" pitchFamily="34" charset="0"/>
                <a:cs typeface="Baskerville"/>
              </a:rPr>
              <a:t>Den norske LISA-undersøkelsen viser at det tar gjennomsnittlig 17 år fra det første seksuelle overgrep er begått til andre får kjennskap til dette. Resultatet er at mange barn lever alene med overgrep og vonde hemmeligheter gjennom hele barndommen. </a:t>
            </a:r>
          </a:p>
        </p:txBody>
      </p:sp>
    </p:spTree>
    <p:extLst>
      <p:ext uri="{BB962C8B-B14F-4D97-AF65-F5344CB8AC3E}">
        <p14:creationId xmlns:p14="http://schemas.microsoft.com/office/powerpoint/2010/main" val="6515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0"/>
          <p:cNvSpPr>
            <a:spLocks noChangeArrowheads="1"/>
          </p:cNvSpPr>
          <p:nvPr/>
        </p:nvSpPr>
        <p:spPr bwMode="auto">
          <a:xfrm>
            <a:off x="293703" y="384623"/>
            <a:ext cx="3652507" cy="4868740"/>
          </a:xfrm>
          <a:prstGeom prst="ellipse">
            <a:avLst/>
          </a:prstGeom>
          <a:solidFill>
            <a:srgbClr val="78B73D"/>
          </a:solidFill>
          <a:ln w="25400">
            <a:noFill/>
            <a:round/>
            <a:headEnd/>
            <a:tailEnd/>
          </a:ln>
        </p:spPr>
        <p:txBody>
          <a:bodyPr/>
          <a:lstStyle/>
          <a:p>
            <a:pPr defTabSz="685543" fontAlgn="auto">
              <a:spcBef>
                <a:spcPts val="0"/>
              </a:spcBef>
              <a:spcAft>
                <a:spcPts val="0"/>
              </a:spcAft>
              <a:defRPr/>
            </a:pPr>
            <a:endParaRPr lang="en-US">
              <a:latin typeface="Lato Light"/>
              <a:ea typeface="+mn-ea"/>
              <a:cs typeface="Lato Light"/>
            </a:endParaRPr>
          </a:p>
        </p:txBody>
      </p:sp>
      <p:sp>
        <p:nvSpPr>
          <p:cNvPr id="4" name="Rectangle 70"/>
          <p:cNvSpPr>
            <a:spLocks noChangeArrowheads="1"/>
          </p:cNvSpPr>
          <p:nvPr/>
        </p:nvSpPr>
        <p:spPr bwMode="auto">
          <a:xfrm>
            <a:off x="552063" y="1149470"/>
            <a:ext cx="3270935" cy="646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43" tIns="91422" rIns="182843" bIns="91422">
            <a:spAutoFit/>
          </a:bodyPr>
          <a:lstStyle/>
          <a:p>
            <a:pPr algn="ctr">
              <a:lnSpc>
                <a:spcPct val="130000"/>
              </a:lnSpc>
              <a:defRPr/>
            </a:pPr>
            <a:r>
              <a:rPr lang="en-US" sz="2400" b="1" dirty="0">
                <a:solidFill>
                  <a:srgbClr val="931162"/>
                </a:solidFill>
                <a:cs typeface="Reklame Script Regular"/>
              </a:rPr>
              <a:t>FNs </a:t>
            </a:r>
            <a:r>
              <a:rPr lang="en-US" sz="2400" b="1" dirty="0" err="1">
                <a:solidFill>
                  <a:srgbClr val="931162"/>
                </a:solidFill>
                <a:cs typeface="Reklame Script Regular"/>
              </a:rPr>
              <a:t>barnekonvensjon</a:t>
            </a:r>
            <a:endParaRPr lang="en-US" sz="2400" b="1" dirty="0">
              <a:solidFill>
                <a:srgbClr val="931162"/>
              </a:solidFill>
              <a:cs typeface="Reklame Script Regular"/>
            </a:endParaRPr>
          </a:p>
        </p:txBody>
      </p:sp>
      <p:sp>
        <p:nvSpPr>
          <p:cNvPr id="5" name="TextBox 74"/>
          <p:cNvSpPr txBox="1">
            <a:spLocks noChangeArrowheads="1"/>
          </p:cNvSpPr>
          <p:nvPr/>
        </p:nvSpPr>
        <p:spPr bwMode="auto">
          <a:xfrm>
            <a:off x="293704" y="1798429"/>
            <a:ext cx="3652506" cy="1993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43" tIns="91422" rIns="182843" bIns="91422">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lnSpc>
                <a:spcPct val="110000"/>
              </a:lnSpc>
            </a:pPr>
            <a:r>
              <a:rPr lang="nb-NO" sz="1600" dirty="0">
                <a:solidFill>
                  <a:schemeClr val="bg2"/>
                </a:solidFill>
                <a:latin typeface="Arial" charset="0"/>
                <a:cs typeface="Arial" charset="0"/>
              </a:rPr>
              <a:t>Den norske stat har underskrevet FNs barnekonvensjon, og derved forpliktet seg til å iverksette de tiltak som er nødvendige for å sikre barns rettigheter. Slike tiltak er blant annet nedfelt i en rekke lovverk. </a:t>
            </a:r>
          </a:p>
          <a:p>
            <a:pPr algn="ctr" eaLnBrk="1" hangingPunct="1">
              <a:lnSpc>
                <a:spcPct val="110000"/>
              </a:lnSpc>
            </a:pPr>
            <a:endParaRPr lang="nb-NO" sz="1100" dirty="0">
              <a:solidFill>
                <a:schemeClr val="bg2"/>
              </a:solidFill>
              <a:latin typeface="Arial" charset="0"/>
              <a:cs typeface="Arial" charset="0"/>
            </a:endParaRPr>
          </a:p>
        </p:txBody>
      </p:sp>
      <p:sp>
        <p:nvSpPr>
          <p:cNvPr id="6" name="Oval 20"/>
          <p:cNvSpPr>
            <a:spLocks noChangeArrowheads="1"/>
          </p:cNvSpPr>
          <p:nvPr/>
        </p:nvSpPr>
        <p:spPr bwMode="auto">
          <a:xfrm>
            <a:off x="6606270" y="3976224"/>
            <a:ext cx="2025235" cy="2699609"/>
          </a:xfrm>
          <a:prstGeom prst="ellipse">
            <a:avLst/>
          </a:prstGeom>
          <a:solidFill>
            <a:srgbClr val="0092D2"/>
          </a:solidFill>
          <a:ln w="25400">
            <a:noFill/>
            <a:round/>
            <a:headEnd/>
            <a:tailEnd/>
          </a:ln>
        </p:spPr>
        <p:txBody>
          <a:bodyPr/>
          <a:lstStyle/>
          <a:p>
            <a:pPr defTabSz="685543" fontAlgn="auto">
              <a:spcBef>
                <a:spcPts val="0"/>
              </a:spcBef>
              <a:spcAft>
                <a:spcPts val="0"/>
              </a:spcAft>
              <a:defRPr/>
            </a:pPr>
            <a:endParaRPr lang="en-US">
              <a:latin typeface="Lato Light"/>
              <a:ea typeface="+mn-ea"/>
              <a:cs typeface="Lato Light"/>
            </a:endParaRPr>
          </a:p>
        </p:txBody>
      </p:sp>
      <p:sp>
        <p:nvSpPr>
          <p:cNvPr id="7" name="Rectangle 70"/>
          <p:cNvSpPr>
            <a:spLocks noChangeArrowheads="1"/>
          </p:cNvSpPr>
          <p:nvPr/>
        </p:nvSpPr>
        <p:spPr bwMode="auto">
          <a:xfrm>
            <a:off x="6853684" y="4338876"/>
            <a:ext cx="1408567" cy="530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82843" tIns="91422" rIns="182843" bIns="91422">
            <a:spAutoFit/>
          </a:bodyPr>
          <a:lstStyle/>
          <a:p>
            <a:pPr algn="ctr">
              <a:lnSpc>
                <a:spcPct val="130000"/>
              </a:lnSpc>
              <a:defRPr/>
            </a:pPr>
            <a:r>
              <a:rPr lang="en-US" b="1" dirty="0" err="1">
                <a:solidFill>
                  <a:srgbClr val="2F1751"/>
                </a:solidFill>
                <a:cs typeface="Reklame Script Regular"/>
              </a:rPr>
              <a:t>Artikkel</a:t>
            </a:r>
            <a:r>
              <a:rPr lang="en-US" b="1" dirty="0">
                <a:solidFill>
                  <a:srgbClr val="2F1751"/>
                </a:solidFill>
                <a:cs typeface="Reklame Script Regular"/>
              </a:rPr>
              <a:t> 19</a:t>
            </a:r>
          </a:p>
        </p:txBody>
      </p:sp>
      <p:sp>
        <p:nvSpPr>
          <p:cNvPr id="8" name="TextBox 74"/>
          <p:cNvSpPr txBox="1">
            <a:spLocks noChangeArrowheads="1"/>
          </p:cNvSpPr>
          <p:nvPr/>
        </p:nvSpPr>
        <p:spPr bwMode="auto">
          <a:xfrm>
            <a:off x="6606270" y="4829501"/>
            <a:ext cx="2100028" cy="993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43" tIns="91422" rIns="182843" bIns="91422">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lnSpc>
                <a:spcPct val="110000"/>
              </a:lnSpc>
            </a:pPr>
            <a:r>
              <a:rPr lang="nb-NO" sz="1600" dirty="0">
                <a:solidFill>
                  <a:schemeClr val="bg2"/>
                </a:solidFill>
                <a:latin typeface="Arial" charset="0"/>
                <a:cs typeface="Arial" charset="0"/>
              </a:rPr>
              <a:t>Om barns rett til et liv uten vold og overgrep.  </a:t>
            </a:r>
          </a:p>
        </p:txBody>
      </p:sp>
      <p:sp>
        <p:nvSpPr>
          <p:cNvPr id="2" name="TekstSylinder 1"/>
          <p:cNvSpPr txBox="1"/>
          <p:nvPr/>
        </p:nvSpPr>
        <p:spPr>
          <a:xfrm>
            <a:off x="4124317" y="471727"/>
            <a:ext cx="4766084" cy="3416320"/>
          </a:xfrm>
          <a:prstGeom prst="rect">
            <a:avLst/>
          </a:prstGeom>
          <a:noFill/>
        </p:spPr>
        <p:txBody>
          <a:bodyPr wrap="square" rtlCol="0">
            <a:spAutoFit/>
          </a:bodyPr>
          <a:lstStyle/>
          <a:p>
            <a:r>
              <a:rPr lang="nb-NO" sz="2400" i="1" dirty="0">
                <a:latin typeface="Baskerville"/>
                <a:cs typeface="Baskerville"/>
              </a:rPr>
              <a:t>”Partene skal treffe alle egnede lovgivningsmessige, administrative, sosiale og </a:t>
            </a:r>
            <a:r>
              <a:rPr lang="nb-NO" sz="2400" i="1" dirty="0" err="1">
                <a:latin typeface="Baskerville"/>
                <a:cs typeface="Baskerville"/>
              </a:rPr>
              <a:t>opplæringsmessige</a:t>
            </a:r>
            <a:r>
              <a:rPr lang="nb-NO" sz="2400" i="1" dirty="0">
                <a:latin typeface="Baskerville"/>
                <a:cs typeface="Baskerville"/>
              </a:rPr>
              <a:t> tiltak for å beskytte barnet mot alle former for fysisk eller psykisk vold, skade eller misbruk, vanskjøtsel eller forsømmelig behandling, mishandling eller utnytting, herunder seksuelt misbruk, mens en eller begge foreldre, verge(r) eller eventuell annen person har omsorgen for barnet</a:t>
            </a:r>
            <a:r>
              <a:rPr lang="nb-NO" sz="2400" dirty="0">
                <a:latin typeface="Baskerville"/>
                <a:cs typeface="Baskerville"/>
              </a:rPr>
              <a:t>.”</a:t>
            </a:r>
          </a:p>
        </p:txBody>
      </p:sp>
      <p:sp>
        <p:nvSpPr>
          <p:cNvPr id="9" name="TekstSylinder 8"/>
          <p:cNvSpPr txBox="1"/>
          <p:nvPr/>
        </p:nvSpPr>
        <p:spPr>
          <a:xfrm>
            <a:off x="1" y="6084167"/>
            <a:ext cx="7144094" cy="523220"/>
          </a:xfrm>
          <a:prstGeom prst="rect">
            <a:avLst/>
          </a:prstGeom>
          <a:noFill/>
        </p:spPr>
        <p:txBody>
          <a:bodyPr wrap="square" rtlCol="0">
            <a:spAutoFit/>
          </a:bodyPr>
          <a:lstStyle/>
          <a:p>
            <a:r>
              <a:rPr lang="nb-NO" sz="2800" b="1" dirty="0">
                <a:solidFill>
                  <a:srgbClr val="800000"/>
                </a:solidFill>
                <a:latin typeface="Baskerville"/>
                <a:cs typeface="Baskerville"/>
              </a:rPr>
              <a:t>Barns rett til et liv uten vold og overgrep</a:t>
            </a:r>
          </a:p>
        </p:txBody>
      </p:sp>
    </p:spTree>
    <p:extLst>
      <p:ext uri="{BB962C8B-B14F-4D97-AF65-F5344CB8AC3E}">
        <p14:creationId xmlns:p14="http://schemas.microsoft.com/office/powerpoint/2010/main" val="400354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46955" y="151179"/>
            <a:ext cx="8766951" cy="6401751"/>
          </a:xfrm>
          <a:prstGeom prst="rect">
            <a:avLst/>
          </a:prstGeom>
        </p:spPr>
        <p:txBody>
          <a:bodyPr wrap="square">
            <a:spAutoFit/>
          </a:bodyPr>
          <a:lstStyle/>
          <a:p>
            <a:pPr algn="ctr"/>
            <a:r>
              <a:rPr lang="nb-NO" sz="2800" b="1" dirty="0">
                <a:solidFill>
                  <a:srgbClr val="70A627"/>
                </a:solidFill>
                <a:latin typeface="Baskerville"/>
                <a:cs typeface="Baskerville"/>
              </a:rPr>
              <a:t>Hva sier Rammeplanen?</a:t>
            </a:r>
          </a:p>
          <a:p>
            <a:endParaRPr lang="nb-NO" sz="2800" b="1" dirty="0">
              <a:solidFill>
                <a:srgbClr val="77933C"/>
              </a:solidFill>
              <a:latin typeface="Baskerville"/>
              <a:cs typeface="Baskerville"/>
            </a:endParaRPr>
          </a:p>
          <a:p>
            <a:endParaRPr lang="nb-NO" dirty="0">
              <a:latin typeface="Baskerville"/>
              <a:cs typeface="Baskerville"/>
            </a:endParaRPr>
          </a:p>
          <a:p>
            <a:r>
              <a:rPr lang="nb-NO" sz="2400" dirty="0">
                <a:latin typeface="Baskerville"/>
                <a:cs typeface="Baskerville"/>
              </a:rPr>
              <a:t>Barnehagen skal ha en helsefremmende og forebyggende funksjon og bidra til å utjevne sosiale forskjeller. Barnas fysiske og psykiske helse skal fremmes i barnehagen. Barnehagen skal bidra til barnas trivsel, livsglede, mestring og følelse av egenverd og forebygge krenkelser og mobbing. Om et barn opplever krenkelser eller mobbing, må barnehagen håndtere, stoppe og følge opp dette.</a:t>
            </a:r>
          </a:p>
          <a:p>
            <a:endParaRPr lang="nb-NO" sz="2400" dirty="0">
              <a:latin typeface="Baskerville"/>
              <a:cs typeface="Baskerville"/>
            </a:endParaRPr>
          </a:p>
          <a:p>
            <a:endParaRPr lang="nb-NO" sz="2400" dirty="0">
              <a:latin typeface="Baskerville"/>
              <a:cs typeface="Baskerville"/>
            </a:endParaRPr>
          </a:p>
          <a:p>
            <a:r>
              <a:rPr lang="nb-NO" sz="2400" dirty="0">
                <a:latin typeface="Baskerville"/>
                <a:cs typeface="Baskerville"/>
              </a:rPr>
              <a:t>Gjennom den daglige og nære kontakten med barna er barnehagen i en sentral posisjon til å kunne observere og motta informasjon om barnas omsorgs- og livssituasjon. Personalet skal ha et bevisst forhold til at barn kan være utsatt for omsorgssvikt, vold og seksuelle overgrep, og vite hvordan dette kan forebygges og oppdages. Personalet skal kjenne til opplysningsplikten til barnevernet, jf. barnehageloven § 22.</a:t>
            </a:r>
          </a:p>
        </p:txBody>
      </p:sp>
    </p:spTree>
    <p:extLst>
      <p:ext uri="{BB962C8B-B14F-4D97-AF65-F5344CB8AC3E}">
        <p14:creationId xmlns:p14="http://schemas.microsoft.com/office/powerpoint/2010/main" val="23130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69231" y="1363525"/>
            <a:ext cx="4245530" cy="5447645"/>
          </a:xfrm>
          <a:prstGeom prst="rect">
            <a:avLst/>
          </a:prstGeom>
        </p:spPr>
        <p:txBody>
          <a:bodyPr wrap="square">
            <a:spAutoFit/>
          </a:bodyPr>
          <a:lstStyle/>
          <a:p>
            <a:endParaRPr lang="nb-NO" sz="1600" dirty="0"/>
          </a:p>
          <a:p>
            <a:endParaRPr lang="nb-NO" dirty="0">
              <a:latin typeface="Baskerville"/>
              <a:cs typeface="Baskerville"/>
            </a:endParaRPr>
          </a:p>
          <a:p>
            <a:r>
              <a:rPr lang="nb-NO" sz="2000" dirty="0">
                <a:latin typeface="Baskerville"/>
                <a:cs typeface="Baskerville"/>
              </a:rPr>
              <a:t>Å styrke barnas begrepsapparat, selvfølelse, egenverd, og respekt for egne og andres identitet, kropp og grenser.</a:t>
            </a:r>
          </a:p>
          <a:p>
            <a:endParaRPr lang="nb-NO" sz="2000" dirty="0">
              <a:latin typeface="Baskerville"/>
              <a:cs typeface="Baskerville"/>
            </a:endParaRPr>
          </a:p>
          <a:p>
            <a:r>
              <a:rPr lang="nb-NO" sz="2000" dirty="0">
                <a:latin typeface="Baskerville"/>
                <a:cs typeface="Baskerville"/>
              </a:rPr>
              <a:t>Å styrke mulighetene for avdekking av krenkelser, omsorgssvikt, vold og seksuelle overgrep mot barn.</a:t>
            </a:r>
          </a:p>
          <a:p>
            <a:endParaRPr lang="nb-NO" sz="2000" dirty="0">
              <a:latin typeface="Baskerville"/>
              <a:cs typeface="Baskerville"/>
            </a:endParaRPr>
          </a:p>
          <a:p>
            <a:r>
              <a:rPr lang="nb-NO" sz="2000" dirty="0">
                <a:latin typeface="Baskerville"/>
                <a:cs typeface="Baskerville"/>
              </a:rPr>
              <a:t>Å forebygge krenkelser, omsorgssvikt, vold og seksuelle overgrep ved at barna lærer å respektere andres kropp og grenser. </a:t>
            </a:r>
          </a:p>
          <a:p>
            <a:endParaRPr lang="nb-NO" dirty="0">
              <a:latin typeface="Baskerville"/>
              <a:cs typeface="Baskerville"/>
            </a:endParaRPr>
          </a:p>
          <a:p>
            <a:endParaRPr lang="nb-NO" dirty="0">
              <a:latin typeface="Baskerville"/>
              <a:cs typeface="Baskerville"/>
            </a:endParaRPr>
          </a:p>
          <a:p>
            <a:endParaRPr lang="nb-NO" dirty="0">
              <a:latin typeface="Baskerville"/>
              <a:cs typeface="Baskerville"/>
            </a:endParaRPr>
          </a:p>
        </p:txBody>
      </p:sp>
      <p:pic>
        <p:nvPicPr>
          <p:cNvPr id="5" name="Bilde 4"/>
          <p:cNvPicPr>
            <a:picLocks noChangeAspect="1"/>
          </p:cNvPicPr>
          <p:nvPr/>
        </p:nvPicPr>
        <p:blipFill>
          <a:blip r:embed="rId2"/>
          <a:stretch>
            <a:fillRect/>
          </a:stretch>
        </p:blipFill>
        <p:spPr>
          <a:xfrm>
            <a:off x="4414761" y="2399198"/>
            <a:ext cx="4511511" cy="2893149"/>
          </a:xfrm>
          <a:prstGeom prst="rect">
            <a:avLst/>
          </a:prstGeom>
        </p:spPr>
      </p:pic>
      <p:sp>
        <p:nvSpPr>
          <p:cNvPr id="6" name="TekstSylinder 5"/>
          <p:cNvSpPr txBox="1"/>
          <p:nvPr/>
        </p:nvSpPr>
        <p:spPr>
          <a:xfrm>
            <a:off x="3175153" y="635082"/>
            <a:ext cx="2972038" cy="523220"/>
          </a:xfrm>
          <a:prstGeom prst="rect">
            <a:avLst/>
          </a:prstGeom>
          <a:noFill/>
        </p:spPr>
        <p:txBody>
          <a:bodyPr wrap="none" rtlCol="0">
            <a:spAutoFit/>
          </a:bodyPr>
          <a:lstStyle/>
          <a:p>
            <a:r>
              <a:rPr lang="nb-NO" sz="2800" dirty="0"/>
              <a:t>Hovedmålsettinger</a:t>
            </a:r>
          </a:p>
        </p:txBody>
      </p:sp>
    </p:spTree>
    <p:extLst>
      <p:ext uri="{BB962C8B-B14F-4D97-AF65-F5344CB8AC3E}">
        <p14:creationId xmlns:p14="http://schemas.microsoft.com/office/powerpoint/2010/main" val="144599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a:bodyPr>
          <a:lstStyle/>
          <a:p>
            <a:r>
              <a:rPr lang="nb-NO" sz="3600" dirty="0">
                <a:solidFill>
                  <a:schemeClr val="accent1">
                    <a:lumMod val="75000"/>
                  </a:schemeClr>
                </a:solidFill>
              </a:rPr>
              <a:t>Samtaleverktøy for barnegrupper</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202342130"/>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lassholder for bunntekst 1"/>
          <p:cNvSpPr>
            <a:spLocks noGrp="1"/>
          </p:cNvSpPr>
          <p:nvPr>
            <p:ph type="ftr" sz="quarter" idx="11"/>
          </p:nvPr>
        </p:nvSpPr>
        <p:spPr>
          <a:xfrm>
            <a:off x="2568222" y="6356350"/>
            <a:ext cx="3979334" cy="365125"/>
          </a:xfrm>
        </p:spPr>
        <p:txBody>
          <a:bodyPr/>
          <a:lstStyle/>
          <a:p>
            <a:r>
              <a:rPr lang="nb-NO"/>
              <a:t>© Læringsverkstedet AS, Inger Lise Andersen &amp; Siri Søftestad</a:t>
            </a:r>
            <a:endParaRPr lang="nb-NO" dirty="0"/>
          </a:p>
        </p:txBody>
      </p:sp>
    </p:spTree>
    <p:extLst>
      <p:ext uri="{BB962C8B-B14F-4D97-AF65-F5344CB8AC3E}">
        <p14:creationId xmlns:p14="http://schemas.microsoft.com/office/powerpoint/2010/main" val="2317291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64596" y="652723"/>
            <a:ext cx="8608193" cy="5916492"/>
          </a:xfrm>
          <a:prstGeom prst="rect">
            <a:avLst/>
          </a:prstGeom>
        </p:spPr>
        <p:txBody>
          <a:bodyPr wrap="square">
            <a:spAutoFit/>
          </a:bodyPr>
          <a:lstStyle/>
          <a:p>
            <a:pPr>
              <a:lnSpc>
                <a:spcPct val="90000"/>
              </a:lnSpc>
            </a:pPr>
            <a:r>
              <a:rPr lang="nb-NO" sz="2800" dirty="0"/>
              <a:t>Fire samlinger fire uker etter hverandre. Temaene tas deretter opp ett for ett i samlinger utover året.</a:t>
            </a:r>
          </a:p>
          <a:p>
            <a:pPr>
              <a:lnSpc>
                <a:spcPct val="90000"/>
              </a:lnSpc>
            </a:pPr>
            <a:endParaRPr lang="nb-NO" sz="2800" dirty="0"/>
          </a:p>
          <a:p>
            <a:pPr>
              <a:lnSpc>
                <a:spcPct val="90000"/>
              </a:lnSpc>
            </a:pPr>
            <a:r>
              <a:rPr lang="nb-NO" sz="2800" dirty="0"/>
              <a:t>Samlingene ledes av to pedagoger</a:t>
            </a:r>
          </a:p>
          <a:p>
            <a:pPr>
              <a:lnSpc>
                <a:spcPct val="90000"/>
              </a:lnSpc>
            </a:pPr>
            <a:endParaRPr lang="nb-NO" sz="2800" dirty="0"/>
          </a:p>
          <a:p>
            <a:pPr>
              <a:lnSpc>
                <a:spcPct val="90000"/>
              </a:lnSpc>
            </a:pPr>
            <a:r>
              <a:rPr lang="nb-NO" sz="2800" dirty="0"/>
              <a:t>Hver samling består av tre deler:</a:t>
            </a:r>
          </a:p>
          <a:p>
            <a:pPr marL="342900" indent="-342900">
              <a:lnSpc>
                <a:spcPct val="90000"/>
              </a:lnSpc>
              <a:buFont typeface="Arial"/>
              <a:buChar char="•"/>
            </a:pPr>
            <a:r>
              <a:rPr lang="nb-NO" sz="2800" dirty="0"/>
              <a:t>Samtale om tema i barnegruppen (ca. 20 min, </a:t>
            </a:r>
            <a:r>
              <a:rPr lang="nb-NO" sz="2800" dirty="0" err="1"/>
              <a:t>flexi</a:t>
            </a:r>
            <a:r>
              <a:rPr lang="nb-NO" sz="2800" dirty="0"/>
              <a:t> etter barnas engasjement)</a:t>
            </a:r>
          </a:p>
          <a:p>
            <a:pPr marL="342900" indent="-342900">
              <a:lnSpc>
                <a:spcPct val="90000"/>
              </a:lnSpc>
              <a:buFont typeface="Arial"/>
              <a:buChar char="•"/>
            </a:pPr>
            <a:r>
              <a:rPr lang="nb-NO" sz="2800" dirty="0"/>
              <a:t>Felles aktivitet som utdyper tema (forming, rollelek, spill, musikklek)</a:t>
            </a:r>
          </a:p>
          <a:p>
            <a:pPr marL="342900" indent="-342900">
              <a:lnSpc>
                <a:spcPct val="90000"/>
              </a:lnSpc>
              <a:buFont typeface="Arial"/>
              <a:buChar char="•"/>
            </a:pPr>
            <a:r>
              <a:rPr lang="nb-NO" sz="2800" dirty="0"/>
              <a:t>Felles måltid </a:t>
            </a:r>
          </a:p>
          <a:p>
            <a:pPr>
              <a:lnSpc>
                <a:spcPct val="90000"/>
              </a:lnSpc>
            </a:pPr>
            <a:endParaRPr lang="nb-NO" sz="2800" dirty="0"/>
          </a:p>
          <a:p>
            <a:pPr>
              <a:lnSpc>
                <a:spcPct val="90000"/>
              </a:lnSpc>
            </a:pPr>
            <a:r>
              <a:rPr lang="nb-NO" sz="2800" dirty="0"/>
              <a:t>De to pedagogene er sammen med barna fra oppstart av gruppesamling til og med påkledning i garderoben før utetid. </a:t>
            </a:r>
          </a:p>
        </p:txBody>
      </p:sp>
    </p:spTree>
    <p:extLst>
      <p:ext uri="{BB962C8B-B14F-4D97-AF65-F5344CB8AC3E}">
        <p14:creationId xmlns:p14="http://schemas.microsoft.com/office/powerpoint/2010/main" val="244162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393398" y="58739"/>
            <a:ext cx="8229600" cy="755267"/>
          </a:xfrm>
        </p:spPr>
        <p:txBody>
          <a:bodyPr>
            <a:normAutofit/>
          </a:bodyPr>
          <a:lstStyle/>
          <a:p>
            <a:r>
              <a:rPr lang="nb-NO" sz="3600" dirty="0">
                <a:solidFill>
                  <a:schemeClr val="accent3">
                    <a:lumMod val="75000"/>
                  </a:schemeClr>
                </a:solidFill>
              </a:rPr>
              <a:t>Samling 1: Kropp og grenser</a:t>
            </a:r>
          </a:p>
        </p:txBody>
      </p:sp>
      <p:sp>
        <p:nvSpPr>
          <p:cNvPr id="6" name="Plassholder for innhold 5"/>
          <p:cNvSpPr>
            <a:spLocks noGrp="1"/>
          </p:cNvSpPr>
          <p:nvPr>
            <p:ph idx="1"/>
          </p:nvPr>
        </p:nvSpPr>
        <p:spPr>
          <a:xfrm>
            <a:off x="457200" y="814007"/>
            <a:ext cx="8229600" cy="5542344"/>
          </a:xfrm>
        </p:spPr>
        <p:txBody>
          <a:bodyPr>
            <a:normAutofit fontScale="25000" lnSpcReduction="20000"/>
          </a:bodyPr>
          <a:lstStyle/>
          <a:p>
            <a:pPr marL="0" indent="0">
              <a:buNone/>
            </a:pPr>
            <a:r>
              <a:rPr lang="nb-NO" sz="6600" dirty="0">
                <a:solidFill>
                  <a:schemeClr val="accent3">
                    <a:lumMod val="75000"/>
                  </a:schemeClr>
                </a:solidFill>
              </a:rPr>
              <a:t>Mål:  A: Beskrivelse av kroppen/ kroppsdeler inkl. kjønnsdeler og kroppens funksjoner</a:t>
            </a:r>
          </a:p>
          <a:p>
            <a:pPr marL="0" indent="0">
              <a:buNone/>
            </a:pPr>
            <a:r>
              <a:rPr lang="nb-NO" sz="6600" dirty="0">
                <a:solidFill>
                  <a:schemeClr val="accent3">
                    <a:lumMod val="75000"/>
                  </a:schemeClr>
                </a:solidFill>
              </a:rPr>
              <a:t>          B: Barna skal forstå forskjell på ulike typer berøringer</a:t>
            </a:r>
          </a:p>
          <a:p>
            <a:pPr marL="0" indent="0">
              <a:buNone/>
            </a:pPr>
            <a:endParaRPr lang="nb-NO" sz="6600" dirty="0">
              <a:solidFill>
                <a:schemeClr val="accent3">
                  <a:lumMod val="75000"/>
                </a:schemeClr>
              </a:solidFill>
            </a:endParaRPr>
          </a:p>
          <a:p>
            <a:pPr>
              <a:lnSpc>
                <a:spcPct val="90000"/>
              </a:lnSpc>
            </a:pPr>
            <a:r>
              <a:rPr lang="nb-NO" sz="6600" dirty="0"/>
              <a:t>Generelt: Invitere barna til navnsetting av kroppsdeler (øverst til nederst). Bestem dere </a:t>
            </a:r>
          </a:p>
          <a:p>
            <a:pPr marL="0" indent="0">
              <a:lnSpc>
                <a:spcPct val="90000"/>
              </a:lnSpc>
              <a:buNone/>
            </a:pPr>
            <a:r>
              <a:rPr lang="nb-NO" sz="6600" dirty="0"/>
              <a:t>       for hva dere </a:t>
            </a:r>
            <a:r>
              <a:rPr lang="nb-NO" sz="6600" dirty="0">
                <a:solidFill>
                  <a:srgbClr val="000000"/>
                </a:solidFill>
              </a:rPr>
              <a:t>vil bruke om kjønnsdelene, dersom barna selv ikke finner greie </a:t>
            </a:r>
          </a:p>
          <a:p>
            <a:pPr marL="0" indent="0">
              <a:lnSpc>
                <a:spcPct val="90000"/>
              </a:lnSpc>
              <a:buNone/>
            </a:pPr>
            <a:r>
              <a:rPr lang="nb-NO" sz="6600" dirty="0">
                <a:solidFill>
                  <a:srgbClr val="000000"/>
                </a:solidFill>
              </a:rPr>
              <a:t>        betegnelser : </a:t>
            </a:r>
            <a:r>
              <a:rPr lang="nb-NO" sz="6600" dirty="0" err="1">
                <a:solidFill>
                  <a:srgbClr val="000000"/>
                </a:solidFill>
              </a:rPr>
              <a:t>f.eks</a:t>
            </a:r>
            <a:r>
              <a:rPr lang="nb-NO" sz="6600" dirty="0">
                <a:solidFill>
                  <a:srgbClr val="000000"/>
                </a:solidFill>
              </a:rPr>
              <a:t> </a:t>
            </a:r>
            <a:r>
              <a:rPr lang="nb-NO" sz="6600" dirty="0"/>
              <a:t> </a:t>
            </a:r>
            <a:r>
              <a:rPr lang="nb-NO" sz="6600" dirty="0" err="1"/>
              <a:t>innovertiss</a:t>
            </a:r>
            <a:r>
              <a:rPr lang="nb-NO" sz="6600" dirty="0"/>
              <a:t> og </a:t>
            </a:r>
            <a:r>
              <a:rPr lang="nb-NO" sz="6600" dirty="0" err="1"/>
              <a:t>utovertiss</a:t>
            </a:r>
            <a:r>
              <a:rPr lang="nb-NO" sz="6600" dirty="0"/>
              <a:t> + pung. Sang: Hode, skulder, kne og tå</a:t>
            </a:r>
          </a:p>
          <a:p>
            <a:pPr marL="0" indent="0">
              <a:lnSpc>
                <a:spcPct val="90000"/>
              </a:lnSpc>
              <a:buNone/>
            </a:pPr>
            <a:endParaRPr lang="nb-NO" sz="6600" dirty="0"/>
          </a:p>
          <a:p>
            <a:r>
              <a:rPr lang="nb-NO" sz="6600" dirty="0"/>
              <a:t>Engasjer barna i å finne navnene på: gode – dumme - vonde berøringer. </a:t>
            </a:r>
          </a:p>
          <a:p>
            <a:pPr marL="0" indent="0">
              <a:buNone/>
            </a:pPr>
            <a:r>
              <a:rPr lang="nb-NO" sz="6600" dirty="0"/>
              <a:t>       Engasjere barna i å finne berøringer som kan være både gode og vonde/ekle, </a:t>
            </a:r>
            <a:r>
              <a:rPr lang="nb-NO" sz="6600" dirty="0" err="1"/>
              <a:t>f.eks</a:t>
            </a:r>
            <a:r>
              <a:rPr lang="nb-NO" sz="6600" dirty="0"/>
              <a:t>      </a:t>
            </a:r>
          </a:p>
          <a:p>
            <a:pPr marL="0" indent="0">
              <a:buNone/>
            </a:pPr>
            <a:r>
              <a:rPr lang="nb-NO" sz="6600" dirty="0"/>
              <a:t>       klem, sitte på fanget.</a:t>
            </a:r>
          </a:p>
          <a:p>
            <a:pPr marL="0" indent="0">
              <a:buNone/>
            </a:pPr>
            <a:endParaRPr lang="nb-NO" sz="6600" dirty="0"/>
          </a:p>
          <a:p>
            <a:r>
              <a:rPr lang="nb-NO" sz="6600" dirty="0"/>
              <a:t>Om å ta hensyn: Engasjere barna i hva er greit og ikke. (prompe på do, ta på tissen på </a:t>
            </a:r>
          </a:p>
          <a:p>
            <a:pPr marL="0" indent="0">
              <a:buNone/>
            </a:pPr>
            <a:r>
              <a:rPr lang="nb-NO" sz="6600" dirty="0"/>
              <a:t>       badet/ rommet)</a:t>
            </a:r>
          </a:p>
          <a:p>
            <a:pPr>
              <a:lnSpc>
                <a:spcPct val="90000"/>
              </a:lnSpc>
            </a:pPr>
            <a:endParaRPr lang="nb-NO" sz="6600" dirty="0"/>
          </a:p>
          <a:p>
            <a:pPr>
              <a:lnSpc>
                <a:spcPct val="90000"/>
              </a:lnSpc>
            </a:pPr>
            <a:r>
              <a:rPr lang="nb-NO" sz="6600" dirty="0"/>
              <a:t>Følsomme </a:t>
            </a:r>
            <a:r>
              <a:rPr lang="nb-NO" sz="6600" dirty="0">
                <a:solidFill>
                  <a:srgbClr val="000000"/>
                </a:solidFill>
              </a:rPr>
              <a:t>steder på kroppen</a:t>
            </a:r>
            <a:r>
              <a:rPr lang="nb-NO" sz="6600" dirty="0"/>
              <a:t>:  Vise animasjonsfilmen fra </a:t>
            </a:r>
            <a:r>
              <a:rPr lang="nb-NO" sz="6600" dirty="0" err="1"/>
              <a:t>Nrk</a:t>
            </a:r>
            <a:r>
              <a:rPr lang="nb-NO" sz="6600" dirty="0"/>
              <a:t> </a:t>
            </a:r>
            <a:r>
              <a:rPr lang="nb-NO" sz="6600" dirty="0" err="1"/>
              <a:t>Supernytt</a:t>
            </a:r>
            <a:r>
              <a:rPr lang="nb-NO" sz="6600" dirty="0"/>
              <a:t> </a:t>
            </a:r>
            <a:r>
              <a:rPr lang="nb-NO" sz="6600" i="1" dirty="0"/>
              <a:t>Kroppen min </a:t>
            </a:r>
          </a:p>
          <a:p>
            <a:pPr marL="0" indent="0">
              <a:lnSpc>
                <a:spcPct val="90000"/>
              </a:lnSpc>
              <a:buNone/>
            </a:pPr>
            <a:r>
              <a:rPr lang="nb-NO" sz="6600" i="1" dirty="0"/>
              <a:t>       eier jeg</a:t>
            </a:r>
            <a:r>
              <a:rPr lang="nb-NO" sz="6600" dirty="0"/>
              <a:t>. Episode 2:5   Samtale om denne.</a:t>
            </a:r>
          </a:p>
          <a:p>
            <a:endParaRPr lang="nb-NO" sz="6600" dirty="0"/>
          </a:p>
          <a:p>
            <a:r>
              <a:rPr lang="nb-NO" sz="6600" dirty="0"/>
              <a:t>Om å berøre egen og andres kropp: Hvis en vil ha klem og du ikke, hva gjør du da? Hvis du vil klemme og den andre ikke, hva gjør du da? Kan en klem både god og vond/ekkel/rar? Hvem har du lyst til å ha klem </a:t>
            </a:r>
            <a:r>
              <a:rPr lang="nb-NO" sz="6600" dirty="0">
                <a:solidFill>
                  <a:srgbClr val="000000"/>
                </a:solidFill>
              </a:rPr>
              <a:t>av</a:t>
            </a:r>
            <a:r>
              <a:rPr lang="nb-NO" sz="6600" dirty="0"/>
              <a:t>? Er det noen du ikke har lyst til å ha klem av? Er det lov å ta en klem hvis noen ikke vil? Hvis en vil at du skal sitte på fanget, men du </a:t>
            </a:r>
            <a:r>
              <a:rPr lang="nb-NO" sz="6600" dirty="0">
                <a:solidFill>
                  <a:srgbClr val="000000"/>
                </a:solidFill>
              </a:rPr>
              <a:t>ikke har lyst</a:t>
            </a:r>
            <a:r>
              <a:rPr lang="nb-NO" sz="6600" dirty="0"/>
              <a:t>? </a:t>
            </a:r>
          </a:p>
          <a:p>
            <a:pPr marL="0" indent="0" algn="ctr">
              <a:buNone/>
            </a:pPr>
            <a:r>
              <a:rPr lang="nb-NO" sz="6600" dirty="0">
                <a:solidFill>
                  <a:schemeClr val="accent3">
                    <a:lumMod val="75000"/>
                  </a:schemeClr>
                </a:solidFill>
              </a:rPr>
              <a:t>       Felles aktivitet</a:t>
            </a:r>
          </a:p>
          <a:p>
            <a:pPr marL="0" indent="0">
              <a:buNone/>
            </a:pPr>
            <a:r>
              <a:rPr lang="nb-NO" sz="6600" dirty="0"/>
              <a:t>       </a:t>
            </a:r>
          </a:p>
          <a:p>
            <a:pPr marL="0" indent="0">
              <a:buNone/>
            </a:pPr>
            <a:endParaRPr lang="nb-NO" sz="6400" dirty="0">
              <a:solidFill>
                <a:schemeClr val="accent3">
                  <a:lumMod val="75000"/>
                </a:schemeClr>
              </a:solidFill>
            </a:endParaRPr>
          </a:p>
          <a:p>
            <a:pPr marL="0" indent="0">
              <a:buNone/>
            </a:pPr>
            <a:endParaRPr lang="nb-NO" sz="1700" dirty="0"/>
          </a:p>
          <a:p>
            <a:pPr marL="0" indent="0">
              <a:lnSpc>
                <a:spcPct val="80000"/>
              </a:lnSpc>
              <a:buNone/>
            </a:pPr>
            <a:endParaRPr lang="nb-NO" sz="2400" dirty="0"/>
          </a:p>
          <a:p>
            <a:pPr marL="0" indent="0">
              <a:lnSpc>
                <a:spcPct val="80000"/>
              </a:lnSpc>
              <a:buNone/>
            </a:pPr>
            <a:endParaRPr lang="nb-NO" sz="2400" dirty="0"/>
          </a:p>
          <a:p>
            <a:endParaRPr lang="nb-NO" dirty="0"/>
          </a:p>
        </p:txBody>
      </p:sp>
      <p:sp>
        <p:nvSpPr>
          <p:cNvPr id="4" name="Plassholder for bunntekst 3"/>
          <p:cNvSpPr>
            <a:spLocks noGrp="1"/>
          </p:cNvSpPr>
          <p:nvPr>
            <p:ph type="ftr" sz="quarter" idx="11"/>
          </p:nvPr>
        </p:nvSpPr>
        <p:spPr>
          <a:xfrm>
            <a:off x="2398889" y="6356350"/>
            <a:ext cx="4261555" cy="365125"/>
          </a:xfrm>
        </p:spPr>
        <p:txBody>
          <a:bodyPr/>
          <a:lstStyle/>
          <a:p>
            <a:r>
              <a:rPr lang="nb-NO"/>
              <a:t>© Læringsverkstedet AS, Inger Lise Andersen &amp; Siri Søftestad</a:t>
            </a:r>
            <a:endParaRPr lang="nb-NO" dirty="0"/>
          </a:p>
        </p:txBody>
      </p:sp>
    </p:spTree>
    <p:extLst>
      <p:ext uri="{BB962C8B-B14F-4D97-AF65-F5344CB8AC3E}">
        <p14:creationId xmlns:p14="http://schemas.microsoft.com/office/powerpoint/2010/main" val="356300569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TotalTime>
  <Words>1883</Words>
  <Application>Microsoft Office PowerPoint</Application>
  <PresentationFormat>Skjermfremvisning (4:3)</PresentationFormat>
  <Paragraphs>154</Paragraphs>
  <Slides>14</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14</vt:i4>
      </vt:variant>
    </vt:vector>
  </HeadingPairs>
  <TitlesOfParts>
    <vt:vector size="21" baseType="lpstr">
      <vt:lpstr>Arial</vt:lpstr>
      <vt:lpstr>Baskerville</vt:lpstr>
      <vt:lpstr>Bradley Hand Bold</vt:lpstr>
      <vt:lpstr>Calibri</vt:lpstr>
      <vt:lpstr>Lato Light</vt:lpstr>
      <vt:lpstr>Lucida Handwriting</vt:lpstr>
      <vt:lpstr>Office-tema</vt:lpstr>
      <vt:lpstr>PowerPoint-presentasjon</vt:lpstr>
      <vt:lpstr>PowerPoint-presentasjon</vt:lpstr>
      <vt:lpstr>PowerPoint-presentasjon</vt:lpstr>
      <vt:lpstr>PowerPoint-presentasjon</vt:lpstr>
      <vt:lpstr>PowerPoint-presentasjon</vt:lpstr>
      <vt:lpstr>PowerPoint-presentasjon</vt:lpstr>
      <vt:lpstr>Samtaleverktøy for barnegrupper</vt:lpstr>
      <vt:lpstr>PowerPoint-presentasjon</vt:lpstr>
      <vt:lpstr>Samling 1: Kropp og grenser</vt:lpstr>
      <vt:lpstr>Samling 2: Hvem bestemmer</vt:lpstr>
      <vt:lpstr>Samling 3: Hemmeligheter</vt:lpstr>
      <vt:lpstr>Samling 4: Si det til noen! s.1</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Siri Søftestad</dc:creator>
  <cp:lastModifiedBy>TY Bakken</cp:lastModifiedBy>
  <cp:revision>16</cp:revision>
  <dcterms:created xsi:type="dcterms:W3CDTF">2019-01-31T13:04:25Z</dcterms:created>
  <dcterms:modified xsi:type="dcterms:W3CDTF">2020-09-28T10:36:28Z</dcterms:modified>
</cp:coreProperties>
</file>